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1488" r:id="rId2"/>
    <p:sldId id="1537" r:id="rId3"/>
    <p:sldId id="1540" r:id="rId4"/>
    <p:sldId id="153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42" r:id="rId20"/>
    <p:sldId id="1503" r:id="rId21"/>
    <p:sldId id="1504" r:id="rId22"/>
    <p:sldId id="1508" r:id="rId23"/>
    <p:sldId id="1543"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44" r:id="rId39"/>
    <p:sldId id="1512" r:id="rId40"/>
    <p:sldId id="1513" r:id="rId41"/>
    <p:sldId id="1514" r:id="rId42"/>
    <p:sldId id="1515" r:id="rId43"/>
    <p:sldId id="1545" r:id="rId44"/>
    <p:sldId id="1517" r:id="rId45"/>
    <p:sldId id="1533" r:id="rId46"/>
    <p:sldId id="1534" r:id="rId47"/>
    <p:sldId id="1523" r:id="rId48"/>
    <p:sldId id="1476" r:id="rId49"/>
    <p:sldId id="1479" r:id="rId50"/>
    <p:sldId id="1531" r:id="rId51"/>
    <p:sldId id="1529" r:id="rId52"/>
    <p:sldId id="1480" r:id="rId53"/>
    <p:sldId id="1526" r:id="rId54"/>
    <p:sldId id="1530" r:id="rId55"/>
    <p:sldId id="1536" r:id="rId56"/>
    <p:sldId id="1535" r:id="rId57"/>
    <p:sldId id="1520" r:id="rId58"/>
    <p:sldId id="1521" r:id="rId59"/>
    <p:sldId id="1541" r:id="rId60"/>
    <p:sldId id="1546" r:id="rId61"/>
    <p:sldId id="1551" r:id="rId62"/>
    <p:sldId id="1547" r:id="rId63"/>
    <p:sldId id="1549" r:id="rId64"/>
    <p:sldId id="1550" r:id="rId65"/>
    <p:sldId id="1553" r:id="rId66"/>
    <p:sldId id="1278" r:id="rId67"/>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83" autoAdjust="0"/>
    <p:restoredTop sz="75202" autoAdjust="0"/>
  </p:normalViewPr>
  <p:slideViewPr>
    <p:cSldViewPr>
      <p:cViewPr varScale="1">
        <p:scale>
          <a:sx n="94" d="100"/>
          <a:sy n="94" d="100"/>
        </p:scale>
        <p:origin x="888" y="20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59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60</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emf"/><Relationship Id="rId3"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Big Data Infrastructure</a:t>
            </a:r>
            <a:endParaRPr lang="en-US" sz="36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3"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a:solidFill>
                  <a:schemeClr val="bg2"/>
                </a:solidFill>
                <a:latin typeface="Gill Sans"/>
                <a:cs typeface="Gill Sans"/>
              </a:rPr>
              <a:t>Week </a:t>
            </a:r>
            <a:r>
              <a:rPr lang="en-US" sz="2800" b="0" dirty="0" smtClean="0">
                <a:solidFill>
                  <a:schemeClr val="bg2"/>
                </a:solidFill>
                <a:latin typeface="Gill Sans"/>
                <a:cs typeface="Gill Sans"/>
              </a:rPr>
              <a:t>3: From MapReduce to Spark </a:t>
            </a:r>
            <a:r>
              <a:rPr lang="en-US" sz="2800" b="0" dirty="0">
                <a:solidFill>
                  <a:schemeClr val="bg2"/>
                </a:solidFill>
                <a:latin typeface="Gill Sans"/>
                <a:cs typeface="Gill Sans"/>
              </a:rPr>
              <a:t>(1/2)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489/698 Big Data Infrastructure (Winter </a:t>
            </a:r>
            <a:r>
              <a:rPr lang="en-US" sz="2400" b="0" dirty="0" smtClean="0">
                <a:solidFill>
                  <a:schemeClr val="bg2"/>
                </a:solidFill>
                <a:latin typeface="Gill Sans"/>
                <a:cs typeface="Gill Sans"/>
              </a:rPr>
              <a:t>2017)</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a:t>
            </a:r>
            <a:r>
              <a:rPr lang="en-US" sz="2400" b="0" dirty="0" smtClean="0">
                <a:solidFill>
                  <a:schemeClr val="bg2"/>
                </a:solidFill>
                <a:latin typeface="Gill Sans"/>
                <a:cs typeface="Gill Sans"/>
              </a:rPr>
              <a:t>17, 2017</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a:t>
            </a:r>
            <a:r>
              <a:rPr lang="en-US" sz="1800" b="0" dirty="0" smtClean="0">
                <a:solidFill>
                  <a:schemeClr val="bg1"/>
                </a:solidFill>
                <a:latin typeface="Gill Sans"/>
                <a:cs typeface="Gill Sans"/>
              </a:rPr>
              <a:t>2017w/</a:t>
            </a:r>
          </a:p>
        </p:txBody>
      </p:sp>
    </p:spTree>
    <p:extLst>
      <p:ext uri="{BB962C8B-B14F-4D97-AF65-F5344CB8AC3E}">
        <p14:creationId xmlns:p14="http://schemas.microsoft.com/office/powerpoint/2010/main" val="23374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smtClean="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(Pig)</a:t>
            </a:r>
            <a:endParaRPr lang="en-US" sz="1000" b="0" dirty="0"/>
          </a:p>
        </p:txBody>
      </p:sp>
      <p:sp>
        <p:nvSpPr>
          <p:cNvPr id="6"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Pig!</a:t>
            </a:r>
            <a:endParaRPr lang="en-US" sz="3600" b="0" kern="0" dirty="0">
              <a:latin typeface="Gill Sans"/>
              <a:cs typeface="Gill Sans"/>
            </a:endParaRPr>
          </a:p>
        </p:txBody>
      </p:sp>
    </p:spTree>
    <p:extLst>
      <p:ext uri="{BB962C8B-B14F-4D97-AF65-F5344CB8AC3E}">
        <p14:creationId xmlns:p14="http://schemas.microsoft.com/office/powerpoint/2010/main" val="215757731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smtClean="0">
                <a:solidFill>
                  <a:schemeClr val="bg1"/>
                </a:solidFill>
                <a:latin typeface="Gill Sans"/>
                <a:ea typeface="ＭＳ Ｐゴシック" pitchFamily="48" charset="-128"/>
                <a:cs typeface="Gill Sans"/>
              </a:rPr>
              <a:t>URL  </a:t>
            </a:r>
            <a:r>
              <a:rPr lang="en-US" sz="2400" b="0" dirty="0">
                <a:solidFill>
                  <a:schemeClr val="bg1"/>
                </a:solidFill>
                <a:latin typeface="Gill Sans"/>
                <a:ea typeface="ＭＳ Ｐゴシック" pitchFamily="48" charset="-128"/>
                <a:cs typeface="Gill Sans"/>
              </a:rPr>
              <a:t>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1" y="1138535"/>
            <a:ext cx="9144000" cy="461665"/>
          </a:xfrm>
          <a:prstGeom prst="rect">
            <a:avLst/>
          </a:prstGeom>
          <a:noFill/>
          <a:ln w="9525">
            <a:noFill/>
            <a:miter lim="800000"/>
            <a:headEnd/>
            <a:tailEnd/>
          </a:ln>
        </p:spPr>
        <p:txBody>
          <a:bodyPr wrap="square">
            <a:spAutoFit/>
          </a:bodyPr>
          <a:lstStyle/>
          <a:p>
            <a:pPr algn="ctr" defTabSz="457200">
              <a:defRPr/>
            </a:pPr>
            <a:r>
              <a:rPr lang="en-US" sz="2400" b="0" dirty="0" smtClean="0">
                <a:solidFill>
                  <a:schemeClr val="bg1"/>
                </a:solidFill>
                <a:latin typeface="Gill Sans"/>
                <a:ea typeface="ＭＳ Ｐゴシック" pitchFamily="48" charset="-128"/>
                <a:cs typeface="Gill Sans"/>
              </a:rPr>
              <a:t>Task: </a:t>
            </a:r>
            <a:r>
              <a:rPr lang="en-US" sz="2400" b="0" dirty="0">
                <a:solidFill>
                  <a:schemeClr val="bg1"/>
                </a:solidFill>
                <a:latin typeface="Gill Sans"/>
                <a:ea typeface="ＭＳ Ｐゴシック" pitchFamily="48" charset="-128"/>
                <a:cs typeface="Gill Sans"/>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2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a:t>
            </a:r>
          </a:p>
        </p:txBody>
      </p:sp>
    </p:spTree>
    <p:extLst>
      <p:ext uri="{BB962C8B-B14F-4D97-AF65-F5344CB8AC3E}">
        <p14:creationId xmlns:p14="http://schemas.microsoft.com/office/powerpoint/2010/main" val="125892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002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smtClean="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gVisits</a:t>
            </a:r>
            <a:r>
              <a:rPr lang="en-US" sz="1800" b="0" kern="0" dirty="0" smtClean="0">
                <a:solidFill>
                  <a:schemeClr val="bg1"/>
                </a:solidFill>
                <a:latin typeface="Andale Mono"/>
                <a:cs typeface="Andale Mono"/>
              </a:rPr>
              <a:t> = </a:t>
            </a:r>
            <a:r>
              <a:rPr lang="en-US" sz="1800" b="0" kern="0" dirty="0" smtClean="0">
                <a:solidFill>
                  <a:srgbClr val="F79646"/>
                </a:solidFill>
                <a:latin typeface="Andale Mono"/>
                <a:cs typeface="Andale Mono"/>
              </a:rPr>
              <a:t>group</a:t>
            </a:r>
            <a:r>
              <a:rPr lang="en-US" sz="1800" b="0" kern="0" dirty="0" smtClean="0">
                <a:solidFill>
                  <a:schemeClr val="bg1"/>
                </a:solidFill>
                <a:latin typeface="Andale Mono"/>
                <a:cs typeface="Andale Mono"/>
              </a:rPr>
              <a:t> visits </a:t>
            </a:r>
            <a:r>
              <a:rPr lang="en-US" sz="1800" b="0" kern="0" dirty="0" smtClean="0">
                <a:solidFill>
                  <a:srgbClr val="F79646"/>
                </a:solidFill>
                <a:latin typeface="Andale Mono"/>
                <a:cs typeface="Andale Mono"/>
              </a:rPr>
              <a:t>by</a:t>
            </a:r>
            <a:r>
              <a:rPr lang="en-US" sz="1800" b="0" kern="0" dirty="0" smtClean="0">
                <a:solidFill>
                  <a:schemeClr val="bg1"/>
                </a:solidFill>
                <a:latin typeface="Andale Mono"/>
                <a:cs typeface="Andale Mono"/>
              </a:rPr>
              <a:t> </a:t>
            </a:r>
            <a:r>
              <a:rPr lang="en-US" sz="1800" b="0" kern="0" dirty="0" err="1" smtClean="0">
                <a:solidFill>
                  <a:schemeClr val="bg1"/>
                </a:solidFill>
                <a:latin typeface="Andale Mono"/>
                <a:cs typeface="Andale Mono"/>
              </a:rPr>
              <a:t>url</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smtClean="0">
                <a:solidFill>
                  <a:schemeClr val="bg1"/>
                </a:solidFill>
                <a:latin typeface="Andale Mono"/>
                <a:cs typeface="Andale Mono"/>
              </a:rPr>
              <a:t> =</a:t>
            </a:r>
            <a:r>
              <a:rPr lang="en-US" sz="1800" b="0" kern="0" dirty="0" smtClean="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urlInfo</a:t>
            </a:r>
            <a:r>
              <a:rPr lang="en-US" sz="1800" b="0" kern="0" dirty="0" smtClean="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smtClean="0">
                <a:solidFill>
                  <a:schemeClr val="bg1"/>
                </a:solidFill>
                <a:latin typeface="Andale Mono"/>
                <a:cs typeface="Andale Mono"/>
              </a:rPr>
              <a:t>=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gCategories</a:t>
            </a:r>
            <a:r>
              <a:rPr lang="en-US" sz="1800" b="0" kern="0" dirty="0" smtClean="0">
                <a:solidFill>
                  <a:schemeClr val="bg1"/>
                </a:solidFill>
                <a:latin typeface="Andale Mono"/>
                <a:cs typeface="Andale Mono"/>
              </a:rPr>
              <a:t> </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 Script</a:t>
            </a:r>
          </a:p>
        </p:txBody>
      </p:sp>
    </p:spTree>
    <p:extLst>
      <p:ext uri="{BB962C8B-B14F-4D97-AF65-F5344CB8AC3E}">
        <p14:creationId xmlns:p14="http://schemas.microsoft.com/office/powerpoint/2010/main" val="31873482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2" name="Rounded Rectangle 31"/>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3" name="Rounded Rectangle 32"/>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2" name="Straight Arrow Connector 41"/>
          <p:cNvCxnSpPr>
            <a:cxnSpLocks noChangeShapeType="1"/>
            <a:stCxn id="36" idx="2"/>
            <a:endCxn id="37"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Query Plan</a:t>
            </a:r>
          </a:p>
        </p:txBody>
      </p:sp>
    </p:spTree>
    <p:extLst>
      <p:ext uri="{BB962C8B-B14F-4D97-AF65-F5344CB8AC3E}">
        <p14:creationId xmlns:p14="http://schemas.microsoft.com/office/powerpoint/2010/main" val="29055863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5" name="Rounded Rectangle 34"/>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1" name="Straight Arrow Connector 40"/>
          <p:cNvCxnSpPr>
            <a:cxnSpLocks noChangeShapeType="1"/>
            <a:stCxn id="38" idx="2"/>
            <a:endCxn id="39"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44" name="Rounded Rectangle 43"/>
          <p:cNvSpPr>
            <a:spLocks noChangeArrowheads="1"/>
          </p:cNvSpPr>
          <p:nvPr/>
        </p:nvSpPr>
        <p:spPr bwMode="auto">
          <a:xfrm>
            <a:off x="533400" y="15240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81506" y="1535668"/>
            <a:ext cx="65229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1</a:t>
            </a:r>
            <a:endParaRPr lang="en-US" sz="2000" b="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6289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4106862" y="2602468"/>
            <a:ext cx="1150938"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1</a:t>
            </a:r>
          </a:p>
        </p:txBody>
      </p:sp>
      <p:sp>
        <p:nvSpPr>
          <p:cNvPr id="48" name="Rounded Rectangle 47"/>
          <p:cNvSpPr>
            <a:spLocks noChangeArrowheads="1"/>
          </p:cNvSpPr>
          <p:nvPr/>
        </p:nvSpPr>
        <p:spPr bwMode="auto">
          <a:xfrm>
            <a:off x="5332413" y="27432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572375" y="2743200"/>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2</a:t>
            </a:r>
          </a:p>
        </p:txBody>
      </p:sp>
      <p:sp>
        <p:nvSpPr>
          <p:cNvPr id="50" name="Rounded Rectangle 49"/>
          <p:cNvSpPr>
            <a:spLocks noChangeArrowheads="1"/>
          </p:cNvSpPr>
          <p:nvPr/>
        </p:nvSpPr>
        <p:spPr bwMode="auto">
          <a:xfrm>
            <a:off x="4000500" y="44196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402693"/>
            <a:ext cx="13271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2</a:t>
            </a:r>
          </a:p>
        </p:txBody>
      </p:sp>
      <p:sp>
        <p:nvSpPr>
          <p:cNvPr id="52" name="Rounded Rectangle 51"/>
          <p:cNvSpPr>
            <a:spLocks noChangeArrowheads="1"/>
          </p:cNvSpPr>
          <p:nvPr/>
        </p:nvSpPr>
        <p:spPr bwMode="auto">
          <a:xfrm>
            <a:off x="4000500" y="48402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802743"/>
            <a:ext cx="885825" cy="369332"/>
          </a:xfrm>
          <a:prstGeom prst="rect">
            <a:avLst/>
          </a:prstGeom>
          <a:noFill/>
          <a:ln w="9525">
            <a:noFill/>
            <a:miter lim="800000"/>
            <a:headEnd/>
            <a:tailEnd/>
          </a:ln>
        </p:spPr>
        <p:txBody>
          <a:bodyPr>
            <a:spAutoFit/>
          </a:bodyPr>
          <a:lstStyle/>
          <a:p>
            <a:r>
              <a:rPr lang="en-US" sz="1800" b="0" dirty="0" smtClean="0">
                <a:solidFill>
                  <a:schemeClr val="bg1"/>
                </a:solidFill>
                <a:latin typeface="Gill Sans"/>
                <a:cs typeface="Gill Sans"/>
              </a:rPr>
              <a:t>Map</a:t>
            </a:r>
            <a:r>
              <a:rPr lang="en-US" sz="1800" b="0" baseline="-25000" dirty="0" smtClean="0">
                <a:solidFill>
                  <a:schemeClr val="bg1"/>
                </a:solidFill>
                <a:latin typeface="Gill Sans"/>
                <a:cs typeface="Gill Sans"/>
              </a:rPr>
              <a:t>3</a:t>
            </a:r>
            <a:endParaRPr lang="en-US" sz="2400" b="0" baseline="-25000" dirty="0">
              <a:solidFill>
                <a:schemeClr val="bg1"/>
              </a:solidFill>
              <a:latin typeface="Gill Sans"/>
              <a:cs typeface="Gill Sans"/>
            </a:endParaRPr>
          </a:p>
        </p:txBody>
      </p:sp>
      <p:sp>
        <p:nvSpPr>
          <p:cNvPr id="54" name="Rounded Rectangle 53"/>
          <p:cNvSpPr>
            <a:spLocks noChangeArrowheads="1"/>
          </p:cNvSpPr>
          <p:nvPr/>
        </p:nvSpPr>
        <p:spPr bwMode="auto">
          <a:xfrm>
            <a:off x="3962400" y="52308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181600"/>
            <a:ext cx="11747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5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MapReduce Execution</a:t>
            </a:r>
          </a:p>
        </p:txBody>
      </p:sp>
    </p:spTree>
    <p:extLst>
      <p:ext uri="{BB962C8B-B14F-4D97-AF65-F5344CB8AC3E}">
        <p14:creationId xmlns:p14="http://schemas.microsoft.com/office/powerpoint/2010/main" val="248987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smtClean="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gVisits</a:t>
            </a:r>
            <a:r>
              <a:rPr lang="en-US" sz="1400" b="0" kern="0" dirty="0" smtClean="0">
                <a:solidFill>
                  <a:schemeClr val="bg1"/>
                </a:solidFill>
                <a:latin typeface="Andale Mono"/>
                <a:cs typeface="Andale Mono"/>
              </a:rPr>
              <a:t> = </a:t>
            </a:r>
            <a:r>
              <a:rPr lang="en-US" sz="1400" b="0" kern="0" dirty="0" smtClean="0">
                <a:solidFill>
                  <a:srgbClr val="F79646"/>
                </a:solidFill>
                <a:latin typeface="Andale Mono"/>
                <a:cs typeface="Andale Mono"/>
              </a:rPr>
              <a:t>group</a:t>
            </a:r>
            <a:r>
              <a:rPr lang="en-US" sz="1400" b="0" kern="0" dirty="0" smtClean="0">
                <a:solidFill>
                  <a:schemeClr val="bg1"/>
                </a:solidFill>
                <a:latin typeface="Andale Mono"/>
                <a:cs typeface="Andale Mono"/>
              </a:rPr>
              <a:t> visits </a:t>
            </a:r>
            <a:r>
              <a:rPr lang="en-US" sz="1400" b="0" kern="0" dirty="0" smtClean="0">
                <a:solidFill>
                  <a:srgbClr val="F79646"/>
                </a:solidFill>
                <a:latin typeface="Andale Mono"/>
                <a:cs typeface="Andale Mono"/>
              </a:rPr>
              <a:t>by</a:t>
            </a:r>
            <a:r>
              <a:rPr lang="en-US" sz="1400" b="0" kern="0" dirty="0" smtClean="0">
                <a:solidFill>
                  <a:schemeClr val="bg1"/>
                </a:solidFill>
                <a:latin typeface="Andale Mono"/>
                <a:cs typeface="Andale Mono"/>
              </a:rPr>
              <a:t> </a:t>
            </a:r>
            <a:r>
              <a:rPr lang="en-US" sz="1400" b="0" kern="0" dirty="0" err="1" smtClean="0">
                <a:solidFill>
                  <a:schemeClr val="bg1"/>
                </a:solidFill>
                <a:latin typeface="Andale Mono"/>
                <a:cs typeface="Andale Mono"/>
              </a:rPr>
              <a:t>url</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smtClean="0">
                <a:solidFill>
                  <a:schemeClr val="bg1"/>
                </a:solidFill>
                <a:latin typeface="Andale Mono"/>
                <a:cs typeface="Andale Mono"/>
              </a:rPr>
              <a:t> =</a:t>
            </a:r>
            <a:r>
              <a:rPr lang="en-US" sz="1400" b="0" kern="0" dirty="0" smtClean="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urlInfo</a:t>
            </a:r>
            <a:r>
              <a:rPr lang="en-US" sz="1400" b="0" kern="0" dirty="0" smtClean="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smtClean="0">
                <a:solidFill>
                  <a:schemeClr val="bg1"/>
                </a:solidFill>
                <a:latin typeface="Andale Mono"/>
                <a:cs typeface="Andale Mono"/>
              </a:rPr>
              <a:t>=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gCategories</a:t>
            </a:r>
            <a:r>
              <a:rPr lang="en-US" sz="1400" b="0" kern="0" dirty="0" smtClean="0">
                <a:solidFill>
                  <a:schemeClr val="bg1"/>
                </a:solidFill>
                <a:latin typeface="Andale Mono"/>
                <a:cs typeface="Andale Mono"/>
              </a:rPr>
              <a:t> </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a:t>
            </a:r>
            <a:r>
              <a:rPr lang="en-US" sz="3600" b="0" kern="0" dirty="0" smtClean="0">
                <a:solidFill>
                  <a:srgbClr val="000000"/>
                </a:solidFill>
                <a:latin typeface="Gill Sans"/>
                <a:ea typeface="+mj-ea"/>
                <a:cs typeface="Gill Sans"/>
              </a:rPr>
              <a:t>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Basics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Data model</a:t>
            </a:r>
            <a:endParaRPr lang="en-US" sz="2400" b="0" kern="0" dirty="0">
              <a:solidFill>
                <a:srgbClr val="000000"/>
              </a:solidFill>
              <a:latin typeface="Gill Sans"/>
              <a:cs typeface="Gill Sans"/>
            </a:endParaRPr>
          </a:p>
        </p:txBody>
      </p:sp>
      <p:sp>
        <p:nvSpPr>
          <p:cNvPr id="6" name="TextBox 5"/>
          <p:cNvSpPr txBox="1"/>
          <p:nvPr/>
        </p:nvSpPr>
        <p:spPr>
          <a:xfrm>
            <a:off x="0" y="2971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atoms</a:t>
            </a:r>
          </a:p>
          <a:p>
            <a:pPr lvl="0" algn="ctr">
              <a:defRPr/>
            </a:pPr>
            <a:r>
              <a:rPr lang="en-US" sz="2000" b="0" kern="0" dirty="0">
                <a:solidFill>
                  <a:srgbClr val="0070C0"/>
                </a:solidFill>
                <a:latin typeface="Gill Sans"/>
                <a:cs typeface="Gill Sans"/>
              </a:rPr>
              <a:t>tuples</a:t>
            </a:r>
          </a:p>
          <a:p>
            <a:pPr lvl="0" algn="ctr">
              <a:defRPr/>
            </a:pPr>
            <a:r>
              <a:rPr lang="en-US" sz="2000" b="0" kern="0" dirty="0">
                <a:solidFill>
                  <a:srgbClr val="0070C0"/>
                </a:solidFill>
                <a:latin typeface="Gill Sans"/>
                <a:cs typeface="Gill Sans"/>
              </a:rPr>
              <a:t>bags</a:t>
            </a:r>
          </a:p>
          <a:p>
            <a:pPr lvl="0" algn="ctr">
              <a:defRPr/>
            </a:pPr>
            <a:r>
              <a:rPr lang="en-US" sz="2000" b="0" kern="0" dirty="0">
                <a:solidFill>
                  <a:srgbClr val="0070C0"/>
                </a:solidFill>
                <a:latin typeface="Gill Sans"/>
                <a:cs typeface="Gill Sans"/>
              </a:rPr>
              <a:t>maps</a:t>
            </a:r>
          </a:p>
          <a:p>
            <a:pPr lvl="0" algn="ctr">
              <a:defRPr/>
            </a:pPr>
            <a:r>
              <a:rPr lang="en-US" sz="2000" b="0" kern="0" dirty="0" err="1">
                <a:solidFill>
                  <a:srgbClr val="0070C0"/>
                </a:solidFill>
                <a:latin typeface="Gill Sans"/>
                <a:cs typeface="Gill Sans"/>
              </a:rPr>
              <a:t>json</a:t>
            </a:r>
            <a:endParaRPr lang="en-US" sz="2000" b="0" kern="0" dirty="0">
              <a:solidFill>
                <a:srgbClr val="0070C0"/>
              </a:solidFill>
              <a:latin typeface="Gill Sans"/>
              <a:cs typeface="Gill Sans"/>
            </a:endParaRPr>
          </a:p>
        </p:txBody>
      </p:sp>
      <p:sp>
        <p:nvSpPr>
          <p:cNvPr id="7" name="TextBox 6"/>
          <p:cNvSpPr txBox="1"/>
          <p:nvPr/>
        </p:nvSpPr>
        <p:spPr>
          <a:xfrm>
            <a:off x="0" y="11385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Sequence of statements manipulating relations (aliases)</a:t>
            </a:r>
          </a:p>
        </p:txBody>
      </p:sp>
    </p:spTree>
    <p:extLst>
      <p:ext uri="{BB962C8B-B14F-4D97-AF65-F5344CB8AC3E}">
        <p14:creationId xmlns:p14="http://schemas.microsoft.com/office/powerpoint/2010/main" val="160600439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Common Operations</a:t>
            </a: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LOAD: load data (from HDFS)</a:t>
            </a:r>
          </a:p>
        </p:txBody>
      </p:sp>
      <p:sp>
        <p:nvSpPr>
          <p:cNvPr id="8" name="TextBox 7"/>
          <p:cNvSpPr txBox="1"/>
          <p:nvPr/>
        </p:nvSpPr>
        <p:spPr>
          <a:xfrm>
            <a:off x="0" y="2667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FOREACH … GENERATE: per tuple processing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FILTER: discard unwanted tuples</a:t>
            </a:r>
          </a:p>
        </p:txBody>
      </p:sp>
      <p:sp>
        <p:nvSpPr>
          <p:cNvPr id="10" name="TextBox 9"/>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GROUP/COGROUP: group tuples</a:t>
            </a:r>
          </a:p>
        </p:txBody>
      </p:sp>
      <p:sp>
        <p:nvSpPr>
          <p:cNvPr id="11" name="TextBox 10"/>
          <p:cNvSpPr txBox="1"/>
          <p:nvPr/>
        </p:nvSpPr>
        <p:spPr>
          <a:xfrm>
            <a:off x="0" y="4038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JOIN: relational join</a:t>
            </a:r>
          </a:p>
        </p:txBody>
      </p:sp>
      <p:sp>
        <p:nvSpPr>
          <p:cNvPr id="12" name="TextBox 11"/>
          <p:cNvSpPr txBox="1"/>
          <p:nvPr/>
        </p:nvSpPr>
        <p:spPr>
          <a:xfrm>
            <a:off x="0" y="4495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STORE: store data (to HDFS)</a:t>
            </a:r>
          </a:p>
        </p:txBody>
      </p:sp>
      <p:sp>
        <p:nvSpPr>
          <p:cNvPr id="4" name="Title 1"/>
          <p:cNvSpPr txBox="1">
            <a:spLocks/>
          </p:cNvSpPr>
          <p:nvPr/>
        </p:nvSpPr>
        <p:spPr>
          <a:xfrm rot="21298744">
            <a:off x="6449913" y="29609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“map”</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
        <p:nvSpPr>
          <p:cNvPr id="5" name="Title 1"/>
          <p:cNvSpPr txBox="1">
            <a:spLocks/>
          </p:cNvSpPr>
          <p:nvPr/>
        </p:nvSpPr>
        <p:spPr>
          <a:xfrm rot="700169">
            <a:off x="1419136" y="3761503"/>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“reduce”</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Tree>
    <p:extLst>
      <p:ext uri="{BB962C8B-B14F-4D97-AF65-F5344CB8AC3E}">
        <p14:creationId xmlns:p14="http://schemas.microsoft.com/office/powerpoint/2010/main" val="3692362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(The Scream)</a:t>
            </a:r>
            <a:endParaRPr lang="en-US" sz="1000" b="0" dirty="0">
              <a:solidFill>
                <a:srgbClr val="FFFFFF"/>
              </a:solidFill>
            </a:endParaRP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2284274"/>
            <a:ext cx="1676400" cy="1754326"/>
          </a:xfrm>
          <a:prstGeom prst="rect">
            <a:avLst/>
          </a:prstGeom>
          <a:noFill/>
          <a:ln>
            <a:noFill/>
          </a:ln>
        </p:spPr>
        <p:txBody>
          <a:bodyPr wrap="square" rtlCol="0">
            <a:spAutoFit/>
          </a:bodyPr>
          <a:lstStyle/>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838200" y="1827074"/>
            <a:ext cx="78486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A = LOAD '</a:t>
            </a:r>
            <a:r>
              <a:rPr lang="en-US" sz="1800" b="0" dirty="0" err="1" smtClean="0">
                <a:solidFill>
                  <a:schemeClr val="bg1"/>
                </a:solidFill>
                <a:latin typeface="Andale Mono"/>
                <a:cs typeface="Andale Mono"/>
              </a:rPr>
              <a:t>myfile.txt</a:t>
            </a:r>
            <a:r>
              <a:rPr lang="en-US" sz="1800" b="0" dirty="0" smtClean="0">
                <a:solidFill>
                  <a:schemeClr val="bg1"/>
                </a:solidFill>
                <a:latin typeface="Andale Mono"/>
                <a:cs typeface="Andale Mono"/>
              </a:rPr>
              <a:t>’ AS </a:t>
            </a:r>
            <a:r>
              <a:rPr lang="en-US" sz="1800" b="0" dirty="0">
                <a:solidFill>
                  <a:schemeClr val="bg1"/>
                </a:solidFill>
                <a:latin typeface="Andale Mono"/>
                <a:cs typeface="Andale Mono"/>
              </a:rPr>
              <a:t>(</a:t>
            </a:r>
            <a:r>
              <a:rPr lang="en-US" sz="1800" b="0" dirty="0" smtClean="0">
                <a:solidFill>
                  <a:schemeClr val="bg1"/>
                </a:solidFill>
                <a:latin typeface="Andale Mono"/>
                <a:cs typeface="Andale Mono"/>
              </a:rPr>
              <a:t>f1: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f2: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f3: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a:t>
            </a:r>
          </a:p>
        </p:txBody>
      </p:sp>
      <p:sp>
        <p:nvSpPr>
          <p:cNvPr id="6" name="TextBox 5"/>
          <p:cNvSpPr txBox="1"/>
          <p:nvPr/>
        </p:nvSpPr>
        <p:spPr>
          <a:xfrm>
            <a:off x="838200" y="4355068"/>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GROUP A BY f1;</a:t>
            </a:r>
          </a:p>
        </p:txBody>
      </p:sp>
      <p:sp>
        <p:nvSpPr>
          <p:cNvPr id="7" name="TextBox 6"/>
          <p:cNvSpPr txBox="1"/>
          <p:nvPr/>
        </p:nvSpPr>
        <p:spPr>
          <a:xfrm>
            <a:off x="1219200" y="4819471"/>
            <a:ext cx="6248400" cy="1200329"/>
          </a:xfrm>
          <a:prstGeom prst="rect">
            <a:avLst/>
          </a:prstGeom>
          <a:noFill/>
          <a:ln>
            <a:noFill/>
          </a:ln>
        </p:spPr>
        <p:txBody>
          <a:bodyPr wrap="square" rtlCol="0">
            <a:spAutoFit/>
          </a:bodyPr>
          <a:lstStyle/>
          <a:p>
            <a:r>
              <a:rPr lang="en-US" sz="1800" b="0" dirty="0">
                <a:solidFill>
                  <a:schemeClr val="bg1"/>
                </a:solidFill>
                <a:latin typeface="Andale Mono"/>
                <a:cs typeface="Andale Mono"/>
              </a:rPr>
              <a:t>(1, {(1, 2, 3)})</a:t>
            </a:r>
          </a:p>
          <a:p>
            <a:r>
              <a:rPr lang="en-US" sz="1800" b="0" dirty="0">
                <a:solidFill>
                  <a:schemeClr val="bg1"/>
                </a:solidFill>
                <a:latin typeface="Andale Mono"/>
                <a:cs typeface="Andale Mono"/>
              </a:rPr>
              <a:t>(4, {(4, 2, 1), (4, 3, 3)})</a:t>
            </a:r>
          </a:p>
          <a:p>
            <a:r>
              <a:rPr lang="en-US" sz="1800" b="0" dirty="0">
                <a:solidFill>
                  <a:schemeClr val="bg1"/>
                </a:solidFill>
                <a:latin typeface="Andale Mono"/>
                <a:cs typeface="Andale Mono"/>
              </a:rPr>
              <a:t>(7, {(7, 2, 5)})</a:t>
            </a:r>
          </a:p>
          <a:p>
            <a:r>
              <a:rPr lang="en-US" sz="1800" b="0" dirty="0">
                <a:solidFill>
                  <a:schemeClr val="bg1"/>
                </a:solidFill>
                <a:latin typeface="Andale Mono"/>
                <a:cs typeface="Andale Mono"/>
              </a:rPr>
              <a:t>(8, {(8, 3, 4), </a:t>
            </a:r>
            <a:r>
              <a:rPr lang="en-US" sz="1800" b="0" dirty="0" smtClean="0">
                <a:solidFill>
                  <a:schemeClr val="bg1"/>
                </a:solidFill>
                <a:latin typeface="Andale Mono"/>
                <a:cs typeface="Andale Mono"/>
              </a:rPr>
              <a:t>(8</a:t>
            </a:r>
            <a:r>
              <a:rPr lang="en-US" sz="1800" b="0" dirty="0">
                <a:solidFill>
                  <a:schemeClr val="bg1"/>
                </a:solidFill>
                <a:latin typeface="Andale Mono"/>
                <a:cs typeface="Andale Mono"/>
              </a:rPr>
              <a:t>, 4, 3)})</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83467117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COGROUP 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80776"/>
            <a:ext cx="6248400" cy="1477328"/>
          </a:xfrm>
          <a:prstGeom prst="rect">
            <a:avLst/>
          </a:prstGeom>
          <a:noFill/>
          <a:ln>
            <a:noFill/>
          </a:ln>
        </p:spPr>
        <p:txBody>
          <a:bodyPr wrap="square" rtlCol="0">
            <a:spAutoFit/>
          </a:bodyPr>
          <a:lstStyle/>
          <a:p>
            <a:r>
              <a:rPr lang="en-US" sz="1800" b="0" dirty="0">
                <a:solidFill>
                  <a:schemeClr val="bg1"/>
                </a:solidFill>
                <a:latin typeface="Andale Mono"/>
                <a:cs typeface="Andale Mono"/>
              </a:rPr>
              <a:t>(1, {(1, 2, 3)}, {(1, 3)})</a:t>
            </a:r>
          </a:p>
          <a:p>
            <a:r>
              <a:rPr lang="en-US" sz="1800" b="0" dirty="0">
                <a:solidFill>
                  <a:schemeClr val="bg1"/>
                </a:solidFill>
                <a:latin typeface="Andale Mono"/>
                <a:cs typeface="Andale Mono"/>
              </a:rPr>
              <a:t>(2, {}, {(2, 4), (2, 7), (2, 9)})</a:t>
            </a:r>
          </a:p>
          <a:p>
            <a:r>
              <a:rPr lang="en-US" sz="1800" b="0" dirty="0">
                <a:solidFill>
                  <a:schemeClr val="bg1"/>
                </a:solidFill>
                <a:latin typeface="Andale Mono"/>
                <a:cs typeface="Andale Mono"/>
              </a:rPr>
              <a:t>(4, {(4, 2, 1), (4, 3, 3)}, {(4, 6),(4, 9)})</a:t>
            </a:r>
          </a:p>
          <a:p>
            <a:r>
              <a:rPr lang="en-US" sz="1800" b="0" dirty="0">
                <a:solidFill>
                  <a:schemeClr val="bg1"/>
                </a:solidFill>
                <a:latin typeface="Andale Mono"/>
                <a:cs typeface="Andale Mono"/>
              </a:rPr>
              <a:t>(7, {(7, 2, 5)}, {})</a:t>
            </a:r>
          </a:p>
          <a:p>
            <a:r>
              <a:rPr lang="en-US" sz="1800" b="0" dirty="0">
                <a:solidFill>
                  <a:schemeClr val="bg1"/>
                </a:solidFill>
                <a:latin typeface="Andale Mono"/>
                <a:cs typeface="Andale Mono"/>
              </a:rPr>
              <a:t>(8, {(8, 3, 4), (8, 4, 3)}, {(8, 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COGROUPing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0371436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a:t>
            </a:r>
            <a:r>
              <a:rPr lang="en-US" sz="1800" b="0" dirty="0" smtClean="0">
                <a:solidFill>
                  <a:schemeClr val="bg1"/>
                </a:solidFill>
                <a:latin typeface="Andale Mono"/>
                <a:cs typeface="Andale Mono"/>
              </a:rPr>
              <a:t>JOIN </a:t>
            </a:r>
            <a:r>
              <a:rPr lang="en-US" sz="1800" b="0" dirty="0">
                <a:solidFill>
                  <a:schemeClr val="bg1"/>
                </a:solidFill>
                <a:latin typeface="Andale Mono"/>
                <a:cs typeface="Andale Mono"/>
              </a:rPr>
              <a:t>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75632"/>
            <a:ext cx="6248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(1,2,3,1,3)</a:t>
            </a:r>
          </a:p>
          <a:p>
            <a:r>
              <a:rPr lang="en-US" sz="1800" b="0" dirty="0">
                <a:solidFill>
                  <a:schemeClr val="bg1"/>
                </a:solidFill>
                <a:latin typeface="Andale Mono"/>
                <a:cs typeface="Andale Mono"/>
              </a:rPr>
              <a:t>(4,2,1,4,6)</a:t>
            </a:r>
          </a:p>
          <a:p>
            <a:r>
              <a:rPr lang="en-US" sz="1800" b="0" dirty="0">
                <a:solidFill>
                  <a:schemeClr val="bg1"/>
                </a:solidFill>
                <a:latin typeface="Andale Mono"/>
                <a:cs typeface="Andale Mono"/>
              </a:rPr>
              <a:t>(4,3,3,4,6)</a:t>
            </a:r>
          </a:p>
          <a:p>
            <a:r>
              <a:rPr lang="en-US" sz="1800" b="0" dirty="0">
                <a:solidFill>
                  <a:schemeClr val="bg1"/>
                </a:solidFill>
                <a:latin typeface="Andale Mono"/>
                <a:cs typeface="Andale Mono"/>
              </a:rPr>
              <a:t>(4,2,1,4,9)</a:t>
            </a:r>
          </a:p>
          <a:p>
            <a:r>
              <a:rPr lang="en-US" sz="1800" b="0" dirty="0">
                <a:solidFill>
                  <a:schemeClr val="bg1"/>
                </a:solidFill>
                <a:latin typeface="Andale Mono"/>
                <a:cs typeface="Andale Mono"/>
              </a:rPr>
              <a:t>(4,3,3,4,9)</a:t>
            </a:r>
          </a:p>
          <a:p>
            <a:r>
              <a:rPr lang="en-US" sz="1800" b="0" dirty="0">
                <a:solidFill>
                  <a:schemeClr val="bg1"/>
                </a:solidFill>
                <a:latin typeface="Andale Mono"/>
                <a:cs typeface="Andale Mono"/>
              </a:rPr>
              <a:t>(8,3,4,8,9)</a:t>
            </a:r>
          </a:p>
          <a:p>
            <a:r>
              <a:rPr lang="en-US" sz="1800" b="0" dirty="0">
                <a:solidFill>
                  <a:schemeClr val="bg1"/>
                </a:solidFill>
                <a:latin typeface="Andale Mono"/>
                <a:cs typeface="Andale Mono"/>
              </a:rPr>
              <a:t>(8,4,3,8,9)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JOINing</a:t>
            </a:r>
            <a:endParaRPr lang="en-US" sz="3600" b="0" kern="0" dirty="0">
              <a:solidFill>
                <a:srgbClr val="000000"/>
              </a:solidFill>
              <a:latin typeface="Gill Sans"/>
              <a:cs typeface="Gill Sans"/>
            </a:endParaRPr>
          </a:p>
        </p:txBody>
      </p:sp>
      <p:sp>
        <p:nvSpPr>
          <p:cNvPr id="9" name="TextBox 8"/>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10" name="TextBox 9"/>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Tree>
    <p:extLst>
      <p:ext uri="{BB962C8B-B14F-4D97-AF65-F5344CB8AC3E}">
        <p14:creationId xmlns:p14="http://schemas.microsoft.com/office/powerpoint/2010/main" val="181359504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UDFs</a:t>
            </a:r>
          </a:p>
        </p:txBody>
      </p:sp>
      <p:sp>
        <p:nvSpPr>
          <p:cNvPr id="5" name="TextBox 4"/>
          <p:cNvSpPr txBox="1"/>
          <p:nvPr/>
        </p:nvSpPr>
        <p:spPr>
          <a:xfrm>
            <a:off x="0" y="1828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User-defined functions:</a:t>
            </a:r>
          </a:p>
        </p:txBody>
      </p:sp>
      <p:sp>
        <p:nvSpPr>
          <p:cNvPr id="6" name="TextBox 5"/>
          <p:cNvSpPr txBox="1"/>
          <p:nvPr/>
        </p:nvSpPr>
        <p:spPr>
          <a:xfrm>
            <a:off x="0" y="2209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Java</a:t>
            </a:r>
          </a:p>
          <a:p>
            <a:pPr lvl="0" algn="ctr">
              <a:defRPr/>
            </a:pPr>
            <a:r>
              <a:rPr lang="en-US" sz="2000" b="0" kern="0" dirty="0">
                <a:solidFill>
                  <a:srgbClr val="0070C0"/>
                </a:solidFill>
                <a:latin typeface="Gill Sans"/>
                <a:cs typeface="Gill Sans"/>
              </a:rPr>
              <a:t>Python</a:t>
            </a:r>
          </a:p>
          <a:p>
            <a:pPr lvl="0" algn="ctr">
              <a:defRPr/>
            </a:pPr>
            <a:r>
              <a:rPr lang="en-US" sz="2000" b="0" kern="0" dirty="0">
                <a:solidFill>
                  <a:srgbClr val="0070C0"/>
                </a:solidFill>
                <a:latin typeface="Gill Sans"/>
                <a:cs typeface="Gill Sans"/>
              </a:rPr>
              <a:t>JavaScript</a:t>
            </a:r>
          </a:p>
          <a:p>
            <a:pPr lvl="0" algn="ctr">
              <a:defRPr/>
            </a:pPr>
            <a:r>
              <a:rPr lang="en-US" sz="2000" b="0" kern="0" dirty="0">
                <a:solidFill>
                  <a:srgbClr val="0070C0"/>
                </a:solidFill>
                <a:latin typeface="Gill Sans"/>
                <a:cs typeface="Gill Sans"/>
              </a:rPr>
              <a:t>Ruby</a:t>
            </a:r>
          </a:p>
          <a:p>
            <a:pPr lvl="0" algn="ctr">
              <a:defRPr/>
            </a:pPr>
            <a:r>
              <a:rPr lang="en-US" sz="2000" b="0" kern="0" dirty="0">
                <a:solidFill>
                  <a:srgbClr val="0070C0"/>
                </a:solidFill>
                <a:latin typeface="Gill Sans"/>
                <a:cs typeface="Gill Sans"/>
              </a:rPr>
              <a:t>…</a:t>
            </a:r>
          </a:p>
        </p:txBody>
      </p:sp>
      <p:sp>
        <p:nvSpPr>
          <p:cNvPr id="7" name="TextBox 6"/>
          <p:cNvSpPr txBox="1"/>
          <p:nvPr/>
        </p:nvSpPr>
        <p:spPr>
          <a:xfrm>
            <a:off x="0" y="40927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UDFs make Pig arbitrarily extensible</a:t>
            </a:r>
          </a:p>
        </p:txBody>
      </p:sp>
      <p:sp>
        <p:nvSpPr>
          <p:cNvPr id="8" name="TextBox 7"/>
          <p:cNvSpPr txBox="1"/>
          <p:nvPr/>
        </p:nvSpPr>
        <p:spPr>
          <a:xfrm>
            <a:off x="0" y="44737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Express “core” computations in UDFs</a:t>
            </a:r>
          </a:p>
          <a:p>
            <a:pPr lvl="0" algn="ctr">
              <a:defRPr/>
            </a:pPr>
            <a:r>
              <a:rPr lang="en-US" sz="2000" b="0" kern="0" dirty="0">
                <a:solidFill>
                  <a:srgbClr val="0070C0"/>
                </a:solidFill>
                <a:latin typeface="Gill Sans"/>
                <a:cs typeface="Gill Sans"/>
              </a:rPr>
              <a:t>Take advantage of Pig as glue code for scale-out plumbing</a:t>
            </a:r>
          </a:p>
        </p:txBody>
      </p:sp>
    </p:spTree>
    <p:extLst>
      <p:ext uri="{BB962C8B-B14F-4D97-AF65-F5344CB8AC3E}">
        <p14:creationId xmlns:p14="http://schemas.microsoft.com/office/powerpoint/2010/main" val="182685288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Okay,</a:t>
            </a:r>
            <a:r>
              <a:rPr lang="en-US" sz="3200" b="0" dirty="0">
                <a:solidFill>
                  <a:srgbClr val="FFFFFF"/>
                </a:solidFill>
                <a:latin typeface="Gill Sans"/>
                <a:cs typeface="Gill Sans"/>
              </a:rPr>
              <a:t> </a:t>
            </a:r>
            <a:r>
              <a:rPr lang="en-US" sz="3200" b="0" dirty="0" smtClean="0">
                <a:solidFill>
                  <a:srgbClr val="FFFFFF"/>
                </a:solidFill>
                <a:latin typeface="Gill Sans"/>
                <a:cs typeface="Gill Sans"/>
              </a:rPr>
              <a:t>let’s fix this!</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Analogy: NAND Gates are universal</a:t>
            </a:r>
          </a:p>
        </p:txBody>
      </p:sp>
    </p:spTree>
    <p:extLst>
      <p:ext uri="{BB962C8B-B14F-4D97-AF65-F5344CB8AC3E}">
        <p14:creationId xmlns:p14="http://schemas.microsoft.com/office/powerpoint/2010/main" val="259507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smtClean="0">
                <a:solidFill>
                  <a:srgbClr val="000000"/>
                </a:solidFill>
                <a:latin typeface="Gill Sans"/>
                <a:cs typeface="Gill Sans"/>
              </a:rPr>
              <a:t>language “from scratch”!</a:t>
            </a:r>
            <a:endParaRPr lang="en-US" sz="3200" b="0" kern="0" dirty="0">
              <a:solidFill>
                <a:srgbClr val="000000"/>
              </a:solidFill>
              <a:latin typeface="Gill Sans"/>
              <a:cs typeface="Gill Sans"/>
            </a:endParaRP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smtClean="0">
                <a:solidFill>
                  <a:srgbClr val="000000"/>
                </a:solidFill>
                <a:latin typeface="Gill Sans"/>
                <a:cs typeface="Gill Sans"/>
              </a:rPr>
              <a:t>(Why </a:t>
            </a:r>
            <a:r>
              <a:rPr lang="en-US" sz="2400" b="0" kern="0" dirty="0">
                <a:solidFill>
                  <a:srgbClr val="000000"/>
                </a:solidFill>
                <a:latin typeface="Gill Sans"/>
                <a:cs typeface="Gill Sans"/>
              </a:rPr>
              <a:t>is MapReduce the way it is</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49485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limitation here?)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3362983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We need per-record processing</a:t>
            </a:r>
          </a:p>
        </p:txBody>
      </p:sp>
      <p:grpSp>
        <p:nvGrpSpPr>
          <p:cNvPr id="5" name="Group 4"/>
          <p:cNvGrpSpPr/>
          <p:nvPr/>
        </p:nvGrpSpPr>
        <p:grpSpPr>
          <a:xfrm>
            <a:off x="2438400" y="28956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26" name="Rectangle 25"/>
          <p:cNvSpPr>
            <a:spLocks noChangeArrowheads="1"/>
          </p:cNvSpPr>
          <p:nvPr/>
        </p:nvSpPr>
        <p:spPr bwMode="auto">
          <a:xfrm>
            <a:off x="55626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2766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4" name="Group 3"/>
          <p:cNvGrpSpPr/>
          <p:nvPr/>
        </p:nvGrpSpPr>
        <p:grpSpPr>
          <a:xfrm>
            <a:off x="2438400" y="23622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 alone isn’t enough</a:t>
            </a:r>
          </a:p>
        </p:txBody>
      </p:sp>
      <p:sp>
        <p:nvSpPr>
          <p:cNvPr id="11" name="TextBox 10"/>
          <p:cNvSpPr txBox="1"/>
          <p:nvPr/>
        </p:nvSpPr>
        <p:spPr>
          <a:xfrm>
            <a:off x="0" y="2586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Where do intermediate results go?</a:t>
            </a:r>
            <a:endParaRPr lang="en-US" sz="2400" b="0" dirty="0">
              <a:solidFill>
                <a:schemeClr val="bg1"/>
              </a:solidFill>
              <a:latin typeface="Gill Sans"/>
              <a:cs typeface="Gill Sans"/>
            </a:endParaRPr>
          </a:p>
        </p:txBody>
      </p:sp>
      <p:sp>
        <p:nvSpPr>
          <p:cNvPr id="13" name="TextBox 12"/>
          <p:cNvSpPr txBox="1"/>
          <p:nvPr/>
        </p:nvSpPr>
        <p:spPr>
          <a:xfrm>
            <a:off x="0" y="296287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We need an addressing mechanism!</a:t>
            </a:r>
            <a:endParaRPr lang="en-US" sz="2400" b="0" dirty="0">
              <a:solidFill>
                <a:schemeClr val="bg1"/>
              </a:solidFill>
              <a:latin typeface="Gill Sans"/>
              <a:cs typeface="Gill Sans"/>
            </a:endParaRPr>
          </a:p>
        </p:txBody>
      </p:sp>
      <p:sp>
        <p:nvSpPr>
          <p:cNvPr id="14" name="TextBox 13"/>
          <p:cNvSpPr txBox="1"/>
          <p:nvPr/>
        </p:nvSpPr>
        <p:spPr>
          <a:xfrm>
            <a:off x="0" y="3348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semantics of the group by?</a:t>
            </a:r>
            <a:endParaRPr lang="en-US" sz="2400" b="0" dirty="0">
              <a:solidFill>
                <a:schemeClr val="bg1"/>
              </a:solidFill>
              <a:latin typeface="Gill Sans"/>
              <a:cs typeface="Gill Sans"/>
            </a:endParaRPr>
          </a:p>
        </p:txBody>
      </p:sp>
      <p:sp>
        <p:nvSpPr>
          <p:cNvPr id="16" name="TextBox 15"/>
          <p:cNvSpPr txBox="1"/>
          <p:nvPr/>
        </p:nvSpPr>
        <p:spPr>
          <a:xfrm>
            <a:off x="0" y="5253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Once we resolve the addressing, apply another computation</a:t>
            </a:r>
            <a:endParaRPr lang="en-US" sz="2400" b="0" dirty="0">
              <a:solidFill>
                <a:schemeClr val="bg1"/>
              </a:solidFill>
              <a:latin typeface="Gill Sans"/>
              <a:cs typeface="Gill Sans"/>
            </a:endParaRPr>
          </a:p>
        </p:txBody>
      </p:sp>
      <p:sp>
        <p:nvSpPr>
          <p:cNvPr id="17" name="TextBox 16"/>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That’s what we call reduce!</a:t>
            </a:r>
            <a:endParaRPr lang="en-US" sz="2400" b="0" dirty="0">
              <a:solidFill>
                <a:schemeClr val="bg1"/>
              </a:solidFill>
              <a:latin typeface="Gill Sans"/>
              <a:cs typeface="Gill Sans"/>
            </a:endParaRPr>
          </a:p>
        </p:txBody>
      </p:sp>
      <p:sp>
        <p:nvSpPr>
          <p:cNvPr id="9" name="TextBox 8"/>
          <p:cNvSpPr txBox="1"/>
          <p:nvPr/>
        </p:nvSpPr>
        <p:spPr>
          <a:xfrm>
            <a:off x="0" y="6015335"/>
            <a:ext cx="9144000" cy="461665"/>
          </a:xfrm>
          <a:prstGeom prst="rect">
            <a:avLst/>
          </a:prstGeom>
          <a:noFill/>
        </p:spPr>
        <p:txBody>
          <a:bodyPr wrap="square" rtlCol="0">
            <a:spAutoFit/>
          </a:bodyPr>
          <a:lstStyle/>
          <a:p>
            <a:pPr algn="ctr"/>
            <a:r>
              <a:rPr lang="en-US" sz="2400" b="0" smtClean="0">
                <a:solidFill>
                  <a:schemeClr val="bg1"/>
                </a:solidFill>
                <a:latin typeface="Gill Sans"/>
                <a:cs typeface="Gill Sans"/>
              </a:rPr>
              <a:t>(What’s with the sorting then?)</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Debugging at Scale</a:t>
            </a:r>
            <a:endParaRPr lang="en-US" sz="3600" b="0" kern="0" dirty="0">
              <a:solidFill>
                <a:srgbClr val="000000"/>
              </a:solidFill>
              <a:latin typeface="Gill Sans"/>
              <a:cs typeface="Gill Sans"/>
            </a:endParaRPr>
          </a:p>
        </p:txBody>
      </p:sp>
      <p:sp>
        <p:nvSpPr>
          <p:cNvPr id="5" name="TextBox 4"/>
          <p:cNvSpPr txBox="1"/>
          <p:nvPr/>
        </p:nvSpPr>
        <p:spPr>
          <a:xfrm>
            <a:off x="0" y="3784937"/>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Real-world data is messy!</a:t>
            </a:r>
          </a:p>
        </p:txBody>
      </p:sp>
      <p:sp>
        <p:nvSpPr>
          <p:cNvPr id="6" name="TextBox 5"/>
          <p:cNvSpPr txBox="1"/>
          <p:nvPr/>
        </p:nvSpPr>
        <p:spPr>
          <a:xfrm>
            <a:off x="0" y="41659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There’s no such thing as “consistent data”</a:t>
            </a:r>
          </a:p>
          <a:p>
            <a:pPr lvl="0" algn="ctr">
              <a:defRPr/>
            </a:pPr>
            <a:r>
              <a:rPr lang="en-US" sz="2000" b="0" kern="0" dirty="0">
                <a:solidFill>
                  <a:srgbClr val="0070C0"/>
                </a:solidFill>
                <a:latin typeface="Gill Sans"/>
                <a:cs typeface="Gill Sans"/>
              </a:rPr>
              <a:t>Watch out for corner cases</a:t>
            </a:r>
          </a:p>
          <a:p>
            <a:pPr lvl="0" algn="ctr">
              <a:defRPr/>
            </a:pPr>
            <a:r>
              <a:rPr lang="en-US" sz="2000" b="0" kern="0" dirty="0">
                <a:solidFill>
                  <a:srgbClr val="0070C0"/>
                </a:solidFill>
                <a:latin typeface="Gill Sans"/>
                <a:cs typeface="Gill Sans"/>
              </a:rPr>
              <a:t>Isolate unexpected behavior, bring local</a:t>
            </a:r>
            <a:endParaRPr lang="en-US" sz="2000" b="0" kern="0" dirty="0" smtClean="0">
              <a:solidFill>
                <a:srgbClr val="0070C0"/>
              </a:solidFill>
              <a:latin typeface="Gill Sans"/>
              <a:cs typeface="Gill Sans"/>
            </a:endParaRPr>
          </a:p>
        </p:txBody>
      </p:sp>
      <p:sp>
        <p:nvSpPr>
          <p:cNvPr id="7" name="TextBox 6"/>
          <p:cNvSpPr txBox="1"/>
          <p:nvPr/>
        </p:nvSpPr>
        <p:spPr>
          <a:xfrm>
            <a:off x="0" y="1987153"/>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Works on small datasets, won’t scale… why?</a:t>
            </a:r>
          </a:p>
        </p:txBody>
      </p:sp>
      <p:sp>
        <p:nvSpPr>
          <p:cNvPr id="8" name="TextBox 7"/>
          <p:cNvSpPr txBox="1"/>
          <p:nvPr/>
        </p:nvSpPr>
        <p:spPr>
          <a:xfrm>
            <a:off x="0" y="2368153"/>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Memory management issues (buffering and object creation)</a:t>
            </a:r>
          </a:p>
          <a:p>
            <a:pPr lvl="0" algn="ctr">
              <a:defRPr/>
            </a:pPr>
            <a:r>
              <a:rPr lang="en-US" sz="2000" b="0" kern="0" dirty="0">
                <a:solidFill>
                  <a:srgbClr val="0070C0"/>
                </a:solidFill>
                <a:latin typeface="Gill Sans"/>
                <a:cs typeface="Gill Sans"/>
              </a:rPr>
              <a:t>Too much intermediate data</a:t>
            </a:r>
          </a:p>
          <a:p>
            <a:pPr lvl="0" algn="ctr">
              <a:defRPr/>
            </a:pPr>
            <a:r>
              <a:rPr lang="en-US" sz="2000" b="0" kern="0" dirty="0">
                <a:solidFill>
                  <a:srgbClr val="0070C0"/>
                </a:solidFill>
                <a:latin typeface="Gill Sans"/>
                <a:cs typeface="Gill Sans"/>
              </a:rPr>
              <a:t>Mangled input records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377383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MapReduce is the minimally “interesting” dataflow!</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List[K3,V3])</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
        <p:nvSpPr>
          <p:cNvPr id="11" name="TextBox 10"/>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(note we’re abstracting the “data-parallel” part)</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8152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smtClean="0">
                <a:solidFill>
                  <a:srgbClr val="FF0000"/>
                </a:solidFill>
                <a:latin typeface="Gill Sans"/>
                <a:cs typeface="Gill Sans"/>
              </a:rPr>
              <a:t>What’s wrong?</a:t>
            </a:r>
            <a:endParaRPr lang="en-US" sz="2800" b="0" kern="0" dirty="0">
              <a:solidFill>
                <a:srgbClr val="FF0000"/>
              </a:solidFill>
              <a:latin typeface="Gill Sans"/>
              <a:cs typeface="Gill Sans"/>
            </a:endParaRPr>
          </a:p>
        </p:txBody>
      </p:sp>
      <p:sp>
        <p:nvSpPr>
          <p:cNvPr id="3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Workflows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743447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2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MM?</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41378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MRR?</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2769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Let’s enrich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6002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Graph Operators</a:t>
            </a:r>
          </a:p>
        </p:txBody>
      </p:sp>
    </p:spTree>
    <p:extLst>
      <p:ext uri="{BB962C8B-B14F-4D97-AF65-F5344CB8AC3E}">
        <p14:creationId xmlns:p14="http://schemas.microsoft.com/office/powerpoint/2010/main" val="421038066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Architecture</a:t>
            </a:r>
          </a:p>
        </p:txBody>
      </p:sp>
    </p:spTree>
    <p:extLst>
      <p:ext uri="{BB962C8B-B14F-4D97-AF65-F5344CB8AC3E}">
        <p14:creationId xmlns:p14="http://schemas.microsoft.com/office/powerpoint/2010/main" val="24851808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Cool Tricks</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Channel: abstraction for vertex-to-vertex communication</a:t>
            </a:r>
          </a:p>
        </p:txBody>
      </p:sp>
      <p:sp>
        <p:nvSpPr>
          <p:cNvPr id="7" name="TextBox 6"/>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File</a:t>
            </a:r>
          </a:p>
          <a:p>
            <a:pPr lvl="0" algn="ctr">
              <a:defRPr/>
            </a:pPr>
            <a:r>
              <a:rPr lang="en-US" sz="2000" b="0" kern="0" dirty="0">
                <a:solidFill>
                  <a:srgbClr val="0070C0"/>
                </a:solidFill>
                <a:latin typeface="Gill Sans"/>
                <a:cs typeface="Gill Sans"/>
              </a:rPr>
              <a:t>TCP pipe</a:t>
            </a:r>
          </a:p>
          <a:p>
            <a:pPr lvl="0" algn="ctr">
              <a:defRPr/>
            </a:pPr>
            <a:r>
              <a:rPr lang="en-US" sz="2000" b="0" kern="0" dirty="0">
                <a:solidFill>
                  <a:srgbClr val="0070C0"/>
                </a:solidFill>
                <a:latin typeface="Gill Sans"/>
                <a:cs typeface="Gill Sans"/>
              </a:rPr>
              <a:t>Shared memory</a:t>
            </a:r>
          </a:p>
        </p:txBody>
      </p:sp>
      <p:sp>
        <p:nvSpPr>
          <p:cNvPr id="10" name="TextBox 9"/>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Runtime graph refinement</a:t>
            </a:r>
          </a:p>
        </p:txBody>
      </p:sp>
      <p:sp>
        <p:nvSpPr>
          <p:cNvPr id="11" name="TextBox 10"/>
          <p:cNvSpPr txBox="1"/>
          <p:nvPr/>
        </p:nvSpPr>
        <p:spPr>
          <a:xfrm>
            <a:off x="0" y="4038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input is not known until runtime</a:t>
            </a:r>
          </a:p>
          <a:p>
            <a:pPr lvl="0" algn="ctr">
              <a:defRPr/>
            </a:pPr>
            <a:r>
              <a:rPr lang="en-US" sz="2000" b="0" kern="0" dirty="0">
                <a:solidFill>
                  <a:srgbClr val="0070C0"/>
                </a:solidFill>
                <a:latin typeface="Gill Sans"/>
                <a:cs typeface="Gill Sans"/>
              </a:rPr>
              <a:t>Automatically rewrite graph based on invariant properties</a:t>
            </a:r>
          </a:p>
        </p:txBody>
      </p:sp>
    </p:spTree>
    <p:extLst>
      <p:ext uri="{BB962C8B-B14F-4D97-AF65-F5344CB8AC3E}">
        <p14:creationId xmlns:p14="http://schemas.microsoft.com/office/powerpoint/2010/main" val="373762120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2212340" cy="51054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Sample Program</a:t>
            </a:r>
          </a:p>
        </p:txBody>
      </p:sp>
    </p:spTree>
    <p:extLst>
      <p:ext uri="{BB962C8B-B14F-4D97-AF65-F5344CB8AC3E}">
        <p14:creationId xmlns:p14="http://schemas.microsoft.com/office/powerpoint/2010/main" val="279841413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The datacenter </a:t>
            </a:r>
            <a:r>
              <a:rPr lang="en-US" sz="3600" b="0" i="1" kern="0" dirty="0" smtClean="0">
                <a:latin typeface="Gill Sans"/>
                <a:cs typeface="Gill Sans"/>
              </a:rPr>
              <a:t>is </a:t>
            </a:r>
            <a:r>
              <a:rPr lang="en-US" sz="3600" b="0" kern="0" dirty="0" smtClean="0">
                <a:latin typeface="Gill Sans"/>
                <a:cs typeface="Gill Sans"/>
              </a:rPr>
              <a:t>the computer!</a:t>
            </a:r>
            <a:endParaRPr lang="en-US" sz="3600" b="0" kern="0" dirty="0">
              <a:latin typeface="Gill Sans"/>
              <a:cs typeface="Gill Sans"/>
            </a:endParaRPr>
          </a:p>
        </p:txBody>
      </p:sp>
      <p:sp>
        <p:nvSpPr>
          <p:cNvPr id="7"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032751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791200"/>
            <a:ext cx="9144000"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Sound familiar?</a:t>
            </a:r>
            <a:endParaRPr lang="en-US" sz="2400" b="0" dirty="0">
              <a:solidFill>
                <a:srgbClr val="FF0000"/>
              </a:solidFill>
              <a:latin typeface="Gill Sans"/>
              <a:cs typeface="Gill Sans"/>
            </a:endParaRP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endParaRPr lang="en-US" sz="3600" b="0" kern="0" dirty="0">
              <a:solidFill>
                <a:srgbClr val="000000"/>
              </a:solidFill>
              <a:latin typeface="Gill Sans"/>
              <a:cs typeface="Gill Sans"/>
            </a:endParaRP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LINQ = Language </a:t>
            </a:r>
            <a:r>
              <a:rPr lang="en-US" sz="2400" b="0" kern="0" dirty="0" err="1">
                <a:solidFill>
                  <a:srgbClr val="000000"/>
                </a:solidFill>
                <a:latin typeface="Gill Sans"/>
                <a:cs typeface="Gill Sans"/>
              </a:rPr>
              <a:t>INtegrated</a:t>
            </a:r>
            <a:r>
              <a:rPr lang="en-US" sz="2400" b="0" kern="0" dirty="0">
                <a:solidFill>
                  <a:srgbClr val="000000"/>
                </a:solidFill>
                <a:latin typeface="Gill Sans"/>
                <a:cs typeface="Gill Sans"/>
              </a:rPr>
              <a:t> Query</a:t>
            </a:r>
          </a:p>
        </p:txBody>
      </p:sp>
      <p:sp>
        <p:nvSpPr>
          <p:cNvPr id="8" name="TextBox 7"/>
          <p:cNvSpPr txBox="1"/>
          <p:nvPr/>
        </p:nvSpPr>
        <p:spPr>
          <a:xfrm>
            <a:off x="0" y="2590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.NET constructs for combining imperative and declarative programming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Developers write in </a:t>
            </a:r>
            <a:r>
              <a:rPr lang="en-US" sz="2400" b="0" kern="0" dirty="0" err="1">
                <a:solidFill>
                  <a:srgbClr val="000000"/>
                </a:solidFill>
                <a:latin typeface="Gill Sans"/>
                <a:cs typeface="Gill Sans"/>
              </a:rPr>
              <a:t>DryadLINQ</a:t>
            </a:r>
            <a:endParaRPr lang="en-US" sz="2400" b="0" kern="0" dirty="0">
              <a:solidFill>
                <a:srgbClr val="000000"/>
              </a:solidFill>
              <a:latin typeface="Gill Sans"/>
              <a:cs typeface="Gill Sans"/>
            </a:endParaRPr>
          </a:p>
        </p:txBody>
      </p:sp>
      <p:sp>
        <p:nvSpPr>
          <p:cNvPr id="10" name="TextBox 9"/>
          <p:cNvSpPr txBox="1"/>
          <p:nvPr/>
        </p:nvSpPr>
        <p:spPr>
          <a:xfrm>
            <a:off x="0" y="3505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Program compiled into computations that run on Dryad</a:t>
            </a:r>
          </a:p>
        </p:txBody>
      </p:sp>
    </p:spTree>
    <p:extLst>
      <p:ext uri="{BB962C8B-B14F-4D97-AF65-F5344CB8AC3E}">
        <p14:creationId xmlns:p14="http://schemas.microsoft.com/office/powerpoint/2010/main" val="2247399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752600"/>
            <a:ext cx="8305800" cy="1815882"/>
          </a:xfrm>
          <a:prstGeom prst="rect">
            <a:avLst/>
          </a:prstGeom>
          <a:noFill/>
          <a:ln>
            <a:noFill/>
          </a:ln>
        </p:spPr>
        <p:txBody>
          <a:bodyPr wrap="square" rtlCol="0">
            <a:spAutoFit/>
          </a:bodyPr>
          <a:lstStyle/>
          <a:p>
            <a:r>
              <a:rPr lang="en-US" sz="1400" b="0" dirty="0" err="1" smtClean="0">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&lt;string&gt; words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words.GroupBy</a:t>
            </a:r>
            <a:r>
              <a:rPr lang="en-US" sz="1400" b="0" dirty="0">
                <a:solidFill>
                  <a:srgbClr val="000000"/>
                </a:solidFill>
                <a:latin typeface="Andale Mono"/>
                <a:cs typeface="Andale Mono"/>
              </a:rPr>
              <a:t>(x =&gt; x)</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counts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ordered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4291013"/>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smtClean="0">
                <a:solidFill>
                  <a:srgbClr val="000000"/>
                </a:solidFill>
                <a:latin typeface="Andale Mono"/>
                <a:cs typeface="Andale Mono"/>
              </a:rPr>
              <a:t>’</a:t>
            </a:r>
            <a:r>
              <a:rPr lang="en-US" sz="1400" b="0" dirty="0" err="1" smtClean="0">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smtClean="0">
                <a:solidFill>
                  <a:srgbClr val="000000"/>
                </a:solidFill>
                <a:latin typeface="Andale Mono"/>
                <a:cs typeface="Andale Mono"/>
              </a:rPr>
              <a:t>cnt</a:t>
            </a:r>
            <a:r>
              <a:rPr lang="en-US" sz="1400" b="0" dirty="0" smtClean="0">
                <a:solidFill>
                  <a:srgbClr val="000000"/>
                </a:solidFill>
                <a:latin typeface="Andale Mono"/>
                <a:cs typeface="Andale Mono"/>
              </a:rPr>
              <a:t>'</a:t>
            </a:r>
            <a:r>
              <a:rPr lang="en-US" sz="1400" b="0" dirty="0">
                <a:solidFill>
                  <a:srgbClr val="000000"/>
                </a:solidFill>
                <a:latin typeface="Andale Mono"/>
                <a:cs typeface="Andale Mono"/>
              </a:rPr>
              <a:t>;</a:t>
            </a:r>
            <a:endParaRPr lang="en-US" sz="1400" b="0" dirty="0" smtClean="0">
              <a:solidFill>
                <a:srgbClr val="000000"/>
              </a:solidFill>
              <a:latin typeface="Andale Mono"/>
              <a:cs typeface="Andale Mono"/>
            </a:endParaRPr>
          </a:p>
        </p:txBody>
      </p:sp>
      <p:sp>
        <p:nvSpPr>
          <p:cNvPr id="6" name="TextBox 5"/>
          <p:cNvSpPr txBox="1"/>
          <p:nvPr/>
        </p:nvSpPr>
        <p:spPr>
          <a:xfrm>
            <a:off x="304800" y="3771008"/>
            <a:ext cx="1425541" cy="461665"/>
          </a:xfrm>
          <a:prstGeom prst="rect">
            <a:avLst/>
          </a:prstGeom>
          <a:noFill/>
        </p:spPr>
        <p:txBody>
          <a:bodyPr wrap="none" rtlCol="0">
            <a:spAutoFit/>
          </a:bodyPr>
          <a:lstStyle/>
          <a:p>
            <a:r>
              <a:rPr lang="en-US" sz="2400" b="0" dirty="0" smtClean="0">
                <a:solidFill>
                  <a:srgbClr val="000000"/>
                </a:solidFill>
                <a:latin typeface="Gill Sans"/>
                <a:cs typeface="Gill Sans"/>
              </a:rPr>
              <a:t>Compare:</a:t>
            </a:r>
            <a:endParaRPr lang="en-US" sz="2400" b="0" dirty="0">
              <a:solidFill>
                <a:srgbClr val="000000"/>
              </a:solidFill>
              <a:latin typeface="Gill Sans"/>
              <a:cs typeface="Gill Sans"/>
            </a:endParaRPr>
          </a:p>
        </p:txBody>
      </p:sp>
      <p:sp>
        <p:nvSpPr>
          <p:cNvPr id="7" name="TextBox 6"/>
          <p:cNvSpPr txBox="1"/>
          <p:nvPr/>
        </p:nvSpPr>
        <p:spPr>
          <a:xfrm>
            <a:off x="0" y="5939135"/>
            <a:ext cx="9143999"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Compare and contrast…</a:t>
            </a:r>
            <a:endParaRPr lang="en-US" sz="2400" b="0" dirty="0">
              <a:solidFill>
                <a:srgbClr val="FF0000"/>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r>
              <a:rPr lang="en-US" sz="3600" b="0" kern="0" dirty="0">
                <a:solidFill>
                  <a:srgbClr val="000000"/>
                </a:solidFill>
                <a:latin typeface="Gill Sans"/>
                <a:cs typeface="Gill Sans"/>
              </a:rPr>
              <a:t>: Word Count</a:t>
            </a:r>
          </a:p>
        </p:txBody>
      </p:sp>
    </p:spTree>
    <p:extLst>
      <p:ext uri="{BB962C8B-B14F-4D97-AF65-F5344CB8AC3E}">
        <p14:creationId xmlns:p14="http://schemas.microsoft.com/office/powerpoint/2010/main" val="2934273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7" name="TextBox 6"/>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 happened to Dryad?</a:t>
            </a:r>
          </a:p>
        </p:txBody>
      </p:sp>
      <p:pic>
        <p:nvPicPr>
          <p:cNvPr id="9" name="Picture 8"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Tree>
    <p:extLst>
      <p:ext uri="{BB962C8B-B14F-4D97-AF65-F5344CB8AC3E}">
        <p14:creationId xmlns:p14="http://schemas.microsoft.com/office/powerpoint/2010/main" val="49827210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Tree>
    <p:extLst>
      <p:ext uri="{BB962C8B-B14F-4D97-AF65-F5344CB8AC3E}">
        <p14:creationId xmlns:p14="http://schemas.microsoft.com/office/powerpoint/2010/main" val="41482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Answer to “What’s beyond MapReduce?”</a:t>
            </a:r>
          </a:p>
        </p:txBody>
      </p:sp>
      <p:sp>
        <p:nvSpPr>
          <p:cNvPr id="6" name="TextBox 5"/>
          <p:cNvSpPr txBox="1"/>
          <p:nvPr/>
        </p:nvSpPr>
        <p:spPr>
          <a:xfrm>
            <a:off x="0" y="2971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Brief history:</a:t>
            </a:r>
          </a:p>
        </p:txBody>
      </p:sp>
      <p:sp>
        <p:nvSpPr>
          <p:cNvPr id="7" name="TextBox 6"/>
          <p:cNvSpPr txBox="1"/>
          <p:nvPr/>
        </p:nvSpPr>
        <p:spPr>
          <a:xfrm>
            <a:off x="0" y="33528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Developed at UC Berkeley </a:t>
            </a:r>
            <a:r>
              <a:rPr lang="en-US" sz="2000" b="0" kern="0" dirty="0" err="1">
                <a:solidFill>
                  <a:srgbClr val="0070C0"/>
                </a:solidFill>
                <a:latin typeface="Gill Sans"/>
                <a:cs typeface="Gill Sans"/>
              </a:rPr>
              <a:t>AMPLab</a:t>
            </a:r>
            <a:r>
              <a:rPr lang="en-US" sz="2000" b="0" kern="0" dirty="0">
                <a:solidFill>
                  <a:srgbClr val="0070C0"/>
                </a:solidFill>
                <a:latin typeface="Gill Sans"/>
                <a:cs typeface="Gill Sans"/>
              </a:rPr>
              <a:t> in 2009</a:t>
            </a:r>
          </a:p>
          <a:p>
            <a:pPr lvl="0" algn="ctr">
              <a:defRPr/>
            </a:pPr>
            <a:r>
              <a:rPr lang="en-US" sz="2000" b="0" kern="0" dirty="0">
                <a:solidFill>
                  <a:srgbClr val="0070C0"/>
                </a:solidFill>
                <a:latin typeface="Gill Sans"/>
                <a:cs typeface="Gill Sans"/>
              </a:rPr>
              <a:t>Open-sourced in 2010</a:t>
            </a:r>
          </a:p>
          <a:p>
            <a:pPr lvl="0" algn="ctr">
              <a:defRPr/>
            </a:pPr>
            <a:r>
              <a:rPr lang="en-US" sz="2000" b="0" kern="0" dirty="0">
                <a:solidFill>
                  <a:srgbClr val="0070C0"/>
                </a:solidFill>
                <a:latin typeface="Gill Sans"/>
                <a:cs typeface="Gill Sans"/>
              </a:rPr>
              <a:t>Became top-level Apache project in February 2014</a:t>
            </a:r>
          </a:p>
          <a:p>
            <a:pPr lvl="0" algn="ctr">
              <a:defRPr/>
            </a:pPr>
            <a:r>
              <a:rPr lang="en-US" sz="2000" b="0" kern="0" dirty="0">
                <a:solidFill>
                  <a:srgbClr val="0070C0"/>
                </a:solidFill>
                <a:latin typeface="Gill Sans"/>
                <a:cs typeface="Gill Sans"/>
              </a:rPr>
              <a:t>Commercial support provided by </a:t>
            </a:r>
            <a:r>
              <a:rPr lang="en-US" sz="2000" b="0" kern="0" dirty="0" err="1">
                <a:solidFill>
                  <a:srgbClr val="0070C0"/>
                </a:solidFill>
                <a:latin typeface="Gill Sans"/>
                <a:cs typeface="Gill Sans"/>
              </a:rPr>
              <a:t>DataBricks</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350584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Google Trends</a:t>
            </a:r>
            <a:endParaRPr lang="en-US" sz="2800" b="0" dirty="0">
              <a:solidFill>
                <a:schemeClr val="bg1"/>
              </a:solidFill>
              <a:latin typeface="Gill Sans"/>
              <a:cs typeface="Gill Sans"/>
            </a:endParaRP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Datanami</a:t>
            </a:r>
            <a:r>
              <a:rPr lang="en-US" sz="1000" b="0" dirty="0" smtClean="0">
                <a:solidFill>
                  <a:schemeClr val="bg1"/>
                </a:solidFill>
              </a:rPr>
              <a:t> (2014)</a:t>
            </a:r>
            <a:r>
              <a:rPr lang="en-US" sz="1000" b="0" dirty="0">
                <a:solidFill>
                  <a:schemeClr val="bg1"/>
                </a:solidFill>
              </a:rPr>
              <a:t>: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smtClean="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vs. Hadoop</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0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a:t>
            </a:r>
            <a:r>
              <a:rPr lang="en-US" sz="2800" b="0" dirty="0" smtClean="0">
                <a:solidFill>
                  <a:schemeClr val="bg1"/>
                </a:solidFill>
                <a:latin typeface="Gill Sans"/>
                <a:cs typeface="Gill Sans"/>
              </a:rPr>
              <a:t>Dataset </a:t>
            </a:r>
            <a:r>
              <a:rPr lang="en-US" sz="2800" b="0" dirty="0">
                <a:solidFill>
                  <a:schemeClr val="bg1"/>
                </a:solidFill>
                <a:latin typeface="Gill Sans"/>
                <a:cs typeface="Gill Sans"/>
              </a:rPr>
              <a:t>(</a:t>
            </a:r>
            <a:r>
              <a:rPr lang="en-US" sz="2800" b="0" dirty="0" smtClean="0">
                <a:solidFill>
                  <a:schemeClr val="bg1"/>
                </a:solidFill>
                <a:latin typeface="Gill Sans"/>
                <a:cs typeface="Gill Sans"/>
              </a:rPr>
              <a:t>RDD)</a:t>
            </a:r>
            <a:endParaRPr lang="en-US" sz="2800" b="0" dirty="0">
              <a:solidFill>
                <a:schemeClr val="bg1"/>
              </a:solidFill>
              <a:latin typeface="Gill Sans"/>
              <a:cs typeface="Gill Sans"/>
            </a:endParaRP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smtClean="0">
                <a:solidFill>
                  <a:srgbClr val="FF0000"/>
                </a:solidFill>
                <a:latin typeface="Gill Sans"/>
                <a:cs typeface="Gill Sans"/>
              </a:rPr>
              <a:t>Much more next session…</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822292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List[K3,V3])</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028295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filter</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a:t>
              </a:r>
              <a:r>
                <a:rPr lang="en-US" b="0" dirty="0" smtClean="0">
                  <a:solidFill>
                    <a:srgbClr val="000000"/>
                  </a:solidFill>
                  <a:latin typeface="Andale Mono"/>
                  <a:cs typeface="Andale Mono"/>
                </a:rPr>
                <a:t>) ⇒ </a:t>
              </a:r>
              <a:r>
                <a:rPr lang="en-US" b="0" dirty="0">
                  <a:solidFill>
                    <a:srgbClr val="000000"/>
                  </a:solidFill>
                  <a:latin typeface="Andale Mono"/>
                  <a:cs typeface="Andale Mono"/>
                </a:rPr>
                <a:t>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U</a:t>
              </a:r>
              <a:endParaRPr lang="en-US" b="0" dirty="0">
                <a:solidFill>
                  <a:srgbClr val="000000"/>
                </a:solidFill>
                <a:latin typeface="Andale Mono"/>
                <a:cs typeface="Andale Mono"/>
              </a:endParaRP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(Iterator[T])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3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1624377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a:t>
              </a:r>
              <a:r>
                <a:rPr lang="en-US" sz="1700" b="0" dirty="0" err="1" smtClean="0">
                  <a:solidFill>
                    <a:srgbClr val="000000"/>
                  </a:solidFill>
                  <a:latin typeface="Andale Mono"/>
                  <a:cs typeface="Andale Mono"/>
                </a:rPr>
                <a:t>Iterable</a:t>
              </a:r>
              <a:r>
                <a:rPr lang="en-US" sz="1700" b="0" dirty="0">
                  <a:solidFill>
                    <a:srgbClr val="000000"/>
                  </a:solidFill>
                  <a:latin typeface="Andale Mono"/>
                  <a:cs typeface="Andale Mono"/>
                </a:rPr>
                <a:t>[</a:t>
              </a:r>
              <a:r>
                <a:rPr lang="en-US" sz="1700" b="0" dirty="0" smtClean="0">
                  <a:solidFill>
                    <a:srgbClr val="000000"/>
                  </a:solidFill>
                  <a:latin typeface="Andale Mono"/>
                  <a:cs typeface="Andale Mono"/>
                </a:rPr>
                <a:t>V])]</a:t>
              </a:r>
              <a:endParaRPr lang="en-US" sz="1700" b="0" dirty="0">
                <a:solidFill>
                  <a:srgbClr val="000000"/>
                </a:solidFill>
                <a:latin typeface="Andale Mono"/>
                <a:cs typeface="Andale Mono"/>
              </a:endParaRP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smtClean="0">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a:t>
              </a:r>
              <a:r>
                <a:rPr lang="en-US" b="0" dirty="0" smtClean="0">
                  <a:solidFill>
                    <a:srgbClr val="000000"/>
                  </a:solidFill>
                  <a:latin typeface="Andale Mono"/>
                  <a:cs typeface="Andale Mono"/>
                </a:rPr>
                <a:t>U</a:t>
              </a:r>
              <a:endParaRPr lang="en-US" b="0" dirty="0">
                <a:solidFill>
                  <a:srgbClr val="000000"/>
                </a:solidFill>
                <a:latin typeface="Andale Mono"/>
                <a:cs typeface="Andale Mono"/>
              </a:endParaRP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U)]</a:t>
              </a:r>
              <a:endParaRPr lang="en-US" sz="1700" b="0" dirty="0">
                <a:solidFill>
                  <a:srgbClr val="000000"/>
                </a:solidFill>
                <a:latin typeface="Andale Mono"/>
                <a:cs typeface="Andale Mono"/>
              </a:endParaRP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2"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Reduce-like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35248616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a:t>
            </a:r>
            <a:r>
              <a:rPr lang="en-US" sz="1000" b="0" dirty="0" smtClean="0"/>
              <a:t>Wikipedia (ENIAC)</a:t>
            </a:r>
            <a:endParaRPr lang="en-US" sz="1000" b="0" dirty="0"/>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smtClean="0">
                <a:latin typeface="Gill Sans"/>
                <a:cs typeface="Gill Sans"/>
              </a:rPr>
              <a:t>So you like programming in assembly?</a:t>
            </a:r>
            <a:endParaRPr lang="en-US" sz="3200" b="0" dirty="0">
              <a:latin typeface="Gill Sans"/>
              <a:cs typeface="Gill Sans"/>
            </a:endParaRPr>
          </a:p>
        </p:txBody>
      </p:sp>
    </p:spTree>
    <p:extLst>
      <p:ext uri="{BB962C8B-B14F-4D97-AF65-F5344CB8AC3E}">
        <p14:creationId xmlns:p14="http://schemas.microsoft.com/office/powerpoint/2010/main" val="339990707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sort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repartitionAnd</a:t>
              </a:r>
              <a:r>
                <a:rPr lang="en-US" sz="1800" dirty="0" smtClean="0">
                  <a:solidFill>
                    <a:schemeClr val="bg2"/>
                  </a:solidFill>
                  <a:latin typeface="Gill Sans"/>
                  <a:cs typeface="Gill Sans"/>
                </a:rPr>
                <a:t/>
              </a:r>
              <a:br>
                <a:rPr lang="en-US" sz="1800" dirty="0" smtClean="0">
                  <a:solidFill>
                    <a:schemeClr val="bg2"/>
                  </a:solidFill>
                  <a:latin typeface="Gill Sans"/>
                  <a:cs typeface="Gill Sans"/>
                </a:rPr>
              </a:br>
              <a:r>
                <a:rPr lang="en-US" sz="1800" dirty="0" err="1" smtClean="0">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Sort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35264155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smtClean="0">
                  <a:solidFill>
                    <a:schemeClr val="bg2"/>
                  </a:solidFill>
                  <a:latin typeface="Gill Sans"/>
                  <a:cs typeface="Gill Sans"/>
                </a:rPr>
                <a:t>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[V], </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53905107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(Option[V], </a:t>
              </a:r>
              <a:r>
                <a:rPr lang="en-US" sz="1700" b="0" dirty="0">
                  <a:solidFill>
                    <a:srgbClr val="000000"/>
                  </a:solidFill>
                  <a:latin typeface="Andale Mono"/>
                  <a:cs typeface="Andale Mono"/>
                </a:rPr>
                <a:t>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271003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union</a:t>
              </a:r>
              <a:endParaRPr lang="en-US" sz="1800" dirty="0">
                <a:solidFill>
                  <a:schemeClr val="bg2"/>
                </a:solidFill>
                <a:latin typeface="Gill Sans"/>
                <a:cs typeface="Gill Sans"/>
              </a:endParaRP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intersection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6568129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[(T, U)]</a:t>
            </a:r>
            <a:endParaRPr lang="en-US" sz="1700" b="0" dirty="0">
              <a:solidFill>
                <a:srgbClr val="000000"/>
              </a:solidFill>
              <a:latin typeface="Andale Mono"/>
              <a:cs typeface="Andale Mono"/>
            </a:endParaRP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[U]</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distinct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45500645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smtClean="0">
                <a:solidFill>
                  <a:srgbClr val="FF0000"/>
                </a:solidFill>
                <a:latin typeface="Gill Sans"/>
                <a:cs typeface="Gill Sans"/>
              </a:rPr>
              <a:t>Not quite…</a:t>
            </a:r>
            <a:endParaRPr lang="en-US" sz="2400" b="0" dirty="0">
              <a:solidFill>
                <a:srgbClr val="FF0000"/>
              </a:solidFill>
              <a:latin typeface="Gill Sans"/>
              <a:cs typeface="Gill Sans"/>
            </a:endParaRP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2488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smtClean="0">
                <a:solidFill>
                  <a:srgbClr val="FF0000"/>
                </a:solidFill>
                <a:latin typeface="Gill Sans"/>
                <a:cs typeface="Gill Sans"/>
              </a:rPr>
              <a:t>Still not quite…</a:t>
            </a:r>
            <a:endParaRPr lang="en-US" sz="2400" b="0" dirty="0">
              <a:solidFill>
                <a:srgbClr val="FF0000"/>
              </a:solidFill>
              <a:latin typeface="Gill Sans"/>
              <a:cs typeface="Gill Sans"/>
            </a:endParaRP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smtClean="0">
                <a:solidFill>
                  <a:srgbClr val="FF0000"/>
                </a:solidFill>
                <a:latin typeface="Gill Sans"/>
                <a:cs typeface="Gill Sans"/>
              </a:rPr>
              <a:t>Nope, this isn’t “odd”</a:t>
            </a:r>
            <a:endParaRPr lang="en-US" sz="2400" b="0" dirty="0">
              <a:solidFill>
                <a:srgbClr val="FF0000"/>
              </a:solidFill>
              <a:latin typeface="Gill Sans"/>
              <a:cs typeface="Gill Sans"/>
            </a:endParaRPr>
          </a:p>
        </p:txBody>
      </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996762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1905000"/>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r>
              <a:rPr lang="en-US" sz="1800" b="0" dirty="0" smtClean="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smtClean="0">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smtClean="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4601528"/>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3458528"/>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3610928"/>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Word Count</a:t>
            </a:r>
            <a:endParaRPr lang="en-US" sz="3600" b="0" kern="0" dirty="0">
              <a:solidFill>
                <a:srgbClr val="000000"/>
              </a:solidFill>
              <a:latin typeface="Gill Sans"/>
              <a:cs typeface="Gill Sans"/>
            </a:endParaRPr>
          </a:p>
        </p:txBody>
      </p:sp>
      <p:sp>
        <p:nvSpPr>
          <p:cNvPr id="9" name="TextBox 8"/>
          <p:cNvSpPr txBox="1"/>
          <p:nvPr/>
        </p:nvSpPr>
        <p:spPr>
          <a:xfrm>
            <a:off x="6016119" y="6397079"/>
            <a:ext cx="1981200" cy="369332"/>
          </a:xfrm>
          <a:prstGeom prst="rect">
            <a:avLst/>
          </a:prstGeom>
          <a:noFill/>
          <a:ln>
            <a:noFill/>
          </a:ln>
        </p:spPr>
        <p:txBody>
          <a:bodyPr wrap="square" rtlCol="0">
            <a:spAutoFit/>
          </a:bodyPr>
          <a:lstStyle/>
          <a:p>
            <a:r>
              <a:rPr lang="en-US" sz="1800" b="0" dirty="0" smtClean="0">
                <a:solidFill>
                  <a:srgbClr val="000000"/>
                </a:solidFill>
                <a:latin typeface="Andale Mono"/>
                <a:cs typeface="Andale Mono"/>
              </a:rPr>
              <a:t>a._1</a:t>
            </a:r>
            <a:endParaRPr lang="en-US" sz="1800" b="0" dirty="0">
              <a:solidFill>
                <a:srgbClr val="000000"/>
              </a:solidFill>
              <a:latin typeface="Andale Mono"/>
              <a:cs typeface="Andale Mono"/>
            </a:endParaRPr>
          </a:p>
        </p:txBody>
      </p:sp>
      <p:sp>
        <p:nvSpPr>
          <p:cNvPr id="10" name="TextBox 9"/>
          <p:cNvSpPr txBox="1"/>
          <p:nvPr/>
        </p:nvSpPr>
        <p:spPr>
          <a:xfrm>
            <a:off x="609600" y="6381690"/>
            <a:ext cx="6930519"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Aside: Scala tuple access notation, e.g.,</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434312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a:t>
            </a:r>
            <a:r>
              <a:rPr lang="en-US" sz="1800" b="0" dirty="0" smtClean="0">
                <a:solidFill>
                  <a:srgbClr val="000000"/>
                </a:solidFill>
                <a:latin typeface="Andale Mono"/>
                <a:cs typeface="Andale Mono"/>
              </a:rPr>
              <a:t>values) </a:t>
            </a:r>
            <a:r>
              <a:rPr lang="en-US" sz="1800" b="0" dirty="0">
                <a:solidFill>
                  <a:srgbClr val="000000"/>
                </a:solidFill>
                <a:latin typeface="Andale Mono"/>
                <a:cs typeface="Andale Mono"/>
              </a:rPr>
              <a:t>sum += value</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Don’t focus on Java verbosity!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03212201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Next Time</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2357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What’s an RDD?</a:t>
            </a:r>
          </a:p>
        </p:txBody>
      </p:sp>
      <p:sp>
        <p:nvSpPr>
          <p:cNvPr id="9" name="TextBox 8"/>
          <p:cNvSpPr txBox="1"/>
          <p:nvPr/>
        </p:nvSpPr>
        <p:spPr>
          <a:xfrm>
            <a:off x="0" y="28530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does Spark actually work?</a:t>
            </a:r>
          </a:p>
        </p:txBody>
      </p:sp>
      <p:sp>
        <p:nvSpPr>
          <p:cNvPr id="11" name="TextBox 10"/>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Algorithm design: </a:t>
            </a:r>
            <a:r>
              <a:rPr lang="en-US" sz="2400" b="0" kern="0" dirty="0" err="1">
                <a:solidFill>
                  <a:srgbClr val="000000"/>
                </a:solidFill>
                <a:latin typeface="Gill Sans"/>
                <a:cs typeface="Gill Sans"/>
              </a:rPr>
              <a:t>redux</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300853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smtClean="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smtClean="0">
                <a:solidFill>
                  <a:srgbClr val="FFFFFF"/>
                </a:solidFill>
                <a:latin typeface="Gill Sans"/>
                <a:cs typeface="Gill Sans"/>
              </a:rPr>
              <a:t>Hadoop is great, but it’s really </a:t>
            </a:r>
            <a:r>
              <a:rPr lang="en-US" sz="2400" b="0" dirty="0" err="1" smtClean="0">
                <a:solidFill>
                  <a:srgbClr val="FFFFFF"/>
                </a:solidFill>
                <a:latin typeface="Gill Sans"/>
                <a:cs typeface="Gill Sans"/>
              </a:rPr>
              <a:t>waaaaay</a:t>
            </a:r>
            <a:r>
              <a:rPr lang="en-US" sz="2400" b="0" dirty="0" smtClean="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a:t>
            </a:r>
            <a:r>
              <a:rPr lang="en-US" sz="1000" b="0" dirty="0" err="1" smtClean="0"/>
              <a:t>DeLorean</a:t>
            </a:r>
            <a:r>
              <a:rPr lang="en-US" sz="1000" b="0" dirty="0" smtClean="0"/>
              <a:t> time machine)</a:t>
            </a:r>
            <a:endParaRPr lang="en-US" sz="1000" b="0" dirty="0"/>
          </a:p>
        </p:txBody>
      </p:sp>
    </p:spTree>
    <p:extLst>
      <p:ext uri="{BB962C8B-B14F-4D97-AF65-F5344CB8AC3E}">
        <p14:creationId xmlns:p14="http://schemas.microsoft.com/office/powerpoint/2010/main" val="2343032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smtClean="0">
                <a:solidFill>
                  <a:srgbClr val="000000"/>
                </a:solidFill>
                <a:latin typeface="Gill Sans"/>
                <a:cs typeface="Gill Sans"/>
              </a:rPr>
              <a:t>Meanwhile, at </a:t>
            </a:r>
            <a:r>
              <a:rPr lang="en-US" sz="3600" b="0" kern="0" dirty="0">
                <a:solidFill>
                  <a:srgbClr val="000000"/>
                </a:solidFill>
                <a:latin typeface="Gill Sans"/>
                <a:cs typeface="Gill Sans"/>
              </a:rPr>
              <a:t>1600 Amphitheatre </a:t>
            </a:r>
            <a:r>
              <a:rPr lang="en-US" sz="3600" b="0" kern="0" dirty="0" smtClean="0">
                <a:solidFill>
                  <a:srgbClr val="000000"/>
                </a:solidFill>
                <a:latin typeface="Gill Sans"/>
                <a:cs typeface="Gill Sans"/>
              </a:rPr>
              <a:t>Parkway</a:t>
            </a:r>
            <a:r>
              <a:rPr lang="mr-IN" sz="3600" b="0" kern="0" dirty="0" smtClean="0">
                <a:solidFill>
                  <a:srgbClr val="000000"/>
                </a:solidFill>
                <a:latin typeface="Gill Sans"/>
                <a:cs typeface="Gill Sans"/>
              </a:rPr>
              <a:t>…</a:t>
            </a:r>
            <a:r>
              <a:rPr lang="en-US" sz="3600" b="0" kern="0" dirty="0" smtClean="0">
                <a:solidFill>
                  <a:srgbClr val="000000"/>
                </a:solidFill>
                <a:latin typeface="Gill Sans"/>
                <a:cs typeface="Gill Sans"/>
              </a:rPr>
              <a:t> </a:t>
            </a:r>
            <a:endParaRPr lang="en-US" sz="3600" b="0" kern="0" dirty="0">
              <a:solidFill>
                <a:srgbClr val="000000"/>
              </a:solidFill>
              <a:latin typeface="Gill Sans"/>
              <a:cs typeface="Gill Sans"/>
            </a:endParaRPr>
          </a:p>
        </p:txBody>
      </p:sp>
      <p:sp>
        <p:nvSpPr>
          <p:cNvPr id="7" name="TextBox 6"/>
          <p:cNvSpPr txBox="1"/>
          <p:nvPr/>
        </p:nvSpPr>
        <p:spPr>
          <a:xfrm>
            <a:off x="0" y="2124670"/>
            <a:ext cx="9144000" cy="461665"/>
          </a:xfrm>
          <a:prstGeom prst="rect">
            <a:avLst/>
          </a:prstGeom>
          <a:noFill/>
        </p:spPr>
        <p:txBody>
          <a:bodyPr wrap="square" rtlCol="0">
            <a:spAutoFit/>
          </a:bodyPr>
          <a:lstStyle/>
          <a:p>
            <a:pPr lvl="0" algn="ctr">
              <a:defRPr/>
            </a:pPr>
            <a:r>
              <a:rPr lang="en-US" sz="2400" b="0" kern="0" dirty="0" err="1" smtClean="0">
                <a:solidFill>
                  <a:srgbClr val="000000"/>
                </a:solidFill>
                <a:latin typeface="Gill Sans"/>
                <a:cs typeface="Gill Sans"/>
              </a:rPr>
              <a:t>Sawzell</a:t>
            </a:r>
            <a:r>
              <a:rPr lang="en-US" sz="2400" b="0" kern="0" dirty="0" smtClean="0">
                <a:solidFill>
                  <a:srgbClr val="000000"/>
                </a:solidFill>
                <a:latin typeface="Gill Sans"/>
                <a:cs typeface="Gill Sans"/>
              </a:rPr>
              <a:t>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2003</a:t>
            </a:r>
            <a:endParaRPr lang="en-US" sz="2400" b="0" kern="0" dirty="0">
              <a:solidFill>
                <a:srgbClr val="000000"/>
              </a:solidFill>
              <a:latin typeface="Gill Sans"/>
              <a:cs typeface="Gill Sans"/>
            </a:endParaRPr>
          </a:p>
        </p:txBody>
      </p:sp>
      <p:sp>
        <p:nvSpPr>
          <p:cNvPr id="8" name="TextBox 7"/>
          <p:cNvSpPr txBox="1"/>
          <p:nvPr/>
        </p:nvSpPr>
        <p:spPr>
          <a:xfrm>
            <a:off x="0" y="2505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Lumberjack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a:t>
            </a:r>
            <a:endParaRPr lang="en-US" sz="2400" b="0" kern="0" dirty="0">
              <a:solidFill>
                <a:srgbClr val="000000"/>
              </a:solidFill>
              <a:latin typeface="Gill Sans"/>
              <a:cs typeface="Gill Sans"/>
            </a:endParaRPr>
          </a:p>
        </p:txBody>
      </p:sp>
      <p:sp>
        <p:nvSpPr>
          <p:cNvPr id="10" name="TextBox 9"/>
          <p:cNvSpPr txBox="1"/>
          <p:nvPr/>
        </p:nvSpPr>
        <p:spPr>
          <a:xfrm>
            <a:off x="0" y="2886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Flume(Java)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2009</a:t>
            </a:r>
            <a:endParaRPr lang="en-US" sz="2400" b="0" kern="0" dirty="0">
              <a:solidFill>
                <a:srgbClr val="000000"/>
              </a:solidFill>
              <a:latin typeface="Gill Sans"/>
              <a:cs typeface="Gill Sans"/>
            </a:endParaRPr>
          </a:p>
        </p:txBody>
      </p:sp>
      <p:sp>
        <p:nvSpPr>
          <p:cNvPr id="9" name="TextBox 8"/>
          <p:cNvSpPr txBox="1"/>
          <p:nvPr/>
        </p:nvSpPr>
        <p:spPr>
          <a:xfrm>
            <a:off x="0" y="32721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Cloud Dataflow (Flume + </a:t>
            </a:r>
            <a:r>
              <a:rPr lang="en-US" sz="2400" b="0" kern="0" dirty="0" err="1" smtClean="0">
                <a:solidFill>
                  <a:srgbClr val="000000"/>
                </a:solidFill>
                <a:latin typeface="Gill Sans"/>
                <a:cs typeface="Gill Sans"/>
              </a:rPr>
              <a:t>MillWheel</a:t>
            </a:r>
            <a:r>
              <a:rPr lang="en-US" sz="2400" b="0" kern="0" dirty="0" smtClean="0">
                <a:solidFill>
                  <a:srgbClr val="000000"/>
                </a:solidFill>
                <a:latin typeface="Gill Sans"/>
                <a:cs typeface="Gill Sans"/>
              </a:rPr>
              <a:t>)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2014</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4181702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905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Core data types</a:t>
            </a:r>
            <a:endParaRPr lang="en-US" sz="2400" b="0" kern="0" dirty="0">
              <a:solidFill>
                <a:srgbClr val="000000"/>
              </a:solidFill>
              <a:latin typeface="Gill Sans"/>
              <a:cs typeface="Gill Sans"/>
            </a:endParaRPr>
          </a:p>
        </p:txBody>
      </p:sp>
      <p:sp>
        <p:nvSpPr>
          <p:cNvPr id="6" name="TextBox 5"/>
          <p:cNvSpPr txBox="1"/>
          <p:nvPr/>
        </p:nvSpPr>
        <p:spPr>
          <a:xfrm>
            <a:off x="0" y="2286000"/>
            <a:ext cx="9144000" cy="707886"/>
          </a:xfrm>
          <a:prstGeom prst="rect">
            <a:avLst/>
          </a:prstGeom>
          <a:noFill/>
        </p:spPr>
        <p:txBody>
          <a:bodyPr wrap="square" rtlCol="0">
            <a:spAutoFit/>
          </a:bodyPr>
          <a:lstStyle/>
          <a:p>
            <a:pPr lvl="0" algn="ctr">
              <a:defRPr/>
            </a:pPr>
            <a:r>
              <a:rPr lang="en-US" sz="2000" b="0" kern="0" dirty="0" err="1" smtClean="0">
                <a:solidFill>
                  <a:srgbClr val="0070C0"/>
                </a:solidFill>
                <a:latin typeface="Gill Sans"/>
                <a:cs typeface="Gill Sans"/>
              </a:rPr>
              <a:t>PCollection</a:t>
            </a:r>
            <a:r>
              <a:rPr lang="en-US" sz="2000" b="0" kern="0" dirty="0" smtClean="0">
                <a:solidFill>
                  <a:srgbClr val="0070C0"/>
                </a:solidFill>
                <a:latin typeface="Gill Sans"/>
                <a:cs typeface="Gill Sans"/>
              </a:rPr>
              <a:t>&lt;T</a:t>
            </a:r>
            <a:r>
              <a:rPr lang="en-US" sz="2000" b="0" kern="0" dirty="0">
                <a:solidFill>
                  <a:srgbClr val="0070C0"/>
                </a:solidFill>
                <a:latin typeface="Gill Sans"/>
                <a:cs typeface="Gill Sans"/>
              </a:rPr>
              <a:t>&gt; </a:t>
            </a:r>
            <a:r>
              <a:rPr lang="en-US" sz="2000" b="0" kern="0" dirty="0" smtClean="0">
                <a:solidFill>
                  <a:srgbClr val="0070C0"/>
                </a:solidFill>
                <a:latin typeface="Gill Sans"/>
                <a:cs typeface="Gill Sans"/>
              </a:rPr>
              <a:t>- a </a:t>
            </a:r>
            <a:r>
              <a:rPr lang="en-US" sz="2000" b="0" kern="0" dirty="0">
                <a:solidFill>
                  <a:srgbClr val="0070C0"/>
                </a:solidFill>
                <a:latin typeface="Gill Sans"/>
                <a:cs typeface="Gill Sans"/>
              </a:rPr>
              <a:t>(possibly huge) immutable bag of elements of type T</a:t>
            </a:r>
            <a:endParaRPr lang="en-US" sz="2000" b="0" kern="0" dirty="0" smtClean="0">
              <a:solidFill>
                <a:srgbClr val="0070C0"/>
              </a:solidFill>
              <a:latin typeface="Gill Sans"/>
              <a:cs typeface="Gill Sans"/>
            </a:endParaRPr>
          </a:p>
          <a:p>
            <a:pPr lvl="0" algn="ctr">
              <a:defRPr/>
            </a:pPr>
            <a:r>
              <a:rPr lang="en-US" sz="2000" b="0" kern="0" dirty="0" err="1" smtClean="0">
                <a:solidFill>
                  <a:srgbClr val="0070C0"/>
                </a:solidFill>
                <a:latin typeface="Gill Sans"/>
                <a:cs typeface="Gill Sans"/>
              </a:rPr>
              <a:t>PTable</a:t>
            </a:r>
            <a:r>
              <a:rPr lang="en-US" sz="2000" b="0" kern="0" dirty="0" smtClean="0">
                <a:solidFill>
                  <a:srgbClr val="0070C0"/>
                </a:solidFill>
                <a:latin typeface="Gill Sans"/>
                <a:cs typeface="Gill Sans"/>
              </a:rPr>
              <a:t>&lt;K, V&gt; - a (possibly huge) immutable bag of key-value pairs</a:t>
            </a:r>
            <a:endParaRPr lang="en-US" sz="2000" b="0" kern="0" dirty="0">
              <a:solidFill>
                <a:srgbClr val="0070C0"/>
              </a:solidFill>
              <a:latin typeface="Gill Sans"/>
              <a:cs typeface="Gill Sans"/>
            </a:endParaRPr>
          </a:p>
        </p:txBody>
      </p:sp>
      <p:sp>
        <p:nvSpPr>
          <p:cNvPr id="13" name="TextBox 12"/>
          <p:cNvSpPr txBox="1"/>
          <p:nvPr/>
        </p:nvSpPr>
        <p:spPr>
          <a:xfrm>
            <a:off x="3886200" y="6243935"/>
            <a:ext cx="4984057"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sounds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48202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500" b="0" dirty="0" err="1">
                  <a:solidFill>
                    <a:schemeClr val="bg2"/>
                  </a:solidFill>
                  <a:latin typeface="Gill Sans"/>
                  <a:cs typeface="Gill Sans"/>
                </a:rPr>
                <a:t>parallelDo</a:t>
              </a:r>
              <a:endParaRPr lang="en-US" sz="1500" b="0" dirty="0">
                <a:solidFill>
                  <a:schemeClr val="bg2"/>
                </a:solidFill>
                <a:latin typeface="Gill Sans"/>
                <a:cs typeface="Gill Sans"/>
              </a:endParaRPr>
            </a:p>
            <a:p>
              <a:pPr algn="ctr"/>
              <a:r>
                <a:rPr lang="en-US" sz="1400" b="0" dirty="0" smtClean="0">
                  <a:solidFill>
                    <a:srgbClr val="000000"/>
                  </a:solidFill>
                  <a:latin typeface="Andale Mono"/>
                  <a:cs typeface="Andale Mono"/>
                </a:rPr>
                <a:t>f: (</a:t>
              </a:r>
              <a:r>
                <a:rPr lang="en-US" sz="1400" b="0" dirty="0">
                  <a:solidFill>
                    <a:srgbClr val="000000"/>
                  </a:solidFill>
                  <a:latin typeface="Andale Mono"/>
                  <a:cs typeface="Andale Mono"/>
                </a:rPr>
                <a:t>T</a:t>
              </a:r>
              <a:r>
                <a:rPr lang="en-US" sz="1400" b="0" dirty="0" smtClean="0">
                  <a:solidFill>
                    <a:srgbClr val="000000"/>
                  </a:solidFill>
                  <a:latin typeface="Andale Mono"/>
                  <a:cs typeface="Andale Mono"/>
                </a:rPr>
                <a:t>) ⇒ </a:t>
              </a:r>
              <a:r>
                <a:rPr lang="en-US" sz="1400" b="0" dirty="0">
                  <a:solidFill>
                    <a:srgbClr val="000000"/>
                  </a:solidFill>
                  <a:latin typeface="Andale Mono"/>
                  <a:cs typeface="Andale Mono"/>
                </a:rPr>
                <a:t>S</a:t>
              </a: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a:solidFill>
                    <a:srgbClr val="000000"/>
                  </a:solidFill>
                  <a:latin typeface="Andale Mono"/>
                  <a:cs typeface="Andale Mono"/>
                </a:rPr>
                <a:t>&lt;</a:t>
              </a:r>
              <a:r>
                <a:rPr lang="en-US" sz="1400" b="0" dirty="0" smtClean="0">
                  <a:solidFill>
                    <a:srgbClr val="000000"/>
                  </a:solidFill>
                  <a:latin typeface="Andale Mono"/>
                  <a:cs typeface="Andale Mono"/>
                </a:rPr>
                <a:t>T</a:t>
              </a:r>
              <a:r>
                <a:rPr lang="en-US" sz="1400" b="0" dirty="0">
                  <a:solidFill>
                    <a:srgbClr val="000000"/>
                  </a:solidFill>
                  <a:latin typeface="Andale Mono"/>
                  <a:cs typeface="Andale Mono"/>
                </a:rPr>
                <a:t>&gt;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smtClean="0">
                  <a:solidFill>
                    <a:srgbClr val="000000"/>
                  </a:solidFill>
                  <a:latin typeface="Andale Mono"/>
                  <a:cs typeface="Andale Mono"/>
                </a:rPr>
                <a:t>&lt;S&gt;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819400" y="2971800"/>
            <a:ext cx="5943600" cy="156966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PCollection</a:t>
            </a:r>
            <a:r>
              <a:rPr lang="en-US" sz="1200" b="0" dirty="0">
                <a:solidFill>
                  <a:srgbClr val="000000"/>
                </a:solidFill>
                <a:latin typeface="Andale Mono"/>
                <a:cs typeface="Andale Mono"/>
              </a:rPr>
              <a:t>&lt;String&gt; words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lines.parallelDo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String,String</a:t>
            </a:r>
            <a:r>
              <a:rPr lang="en-US" sz="1200" b="0" dirty="0">
                <a:solidFill>
                  <a:srgbClr val="000000"/>
                </a:solidFill>
                <a:latin typeface="Andale Mono"/>
                <a:cs typeface="Andale Mono"/>
              </a:rPr>
              <a: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process(String line,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&lt;String&gt;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(String word : </a:t>
            </a:r>
            <a:r>
              <a:rPr lang="en-US" sz="1200" b="0" dirty="0" err="1">
                <a:solidFill>
                  <a:srgbClr val="000000"/>
                </a:solidFill>
                <a:latin typeface="Andale Mono"/>
                <a:cs typeface="Andale Mono"/>
              </a:rPr>
              <a:t>splitIntoWords</a:t>
            </a:r>
            <a:r>
              <a:rPr lang="en-US" sz="1200" b="0" dirty="0">
                <a:solidFill>
                  <a:srgbClr val="000000"/>
                </a:solidFill>
                <a:latin typeface="Andale Mono"/>
                <a:cs typeface="Andale Mono"/>
              </a:rPr>
              <a:t>(line))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(word);</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collectionOf</a:t>
            </a:r>
            <a:r>
              <a:rPr lang="en-US" sz="1200" b="0" dirty="0">
                <a:solidFill>
                  <a:srgbClr val="000000"/>
                </a:solidFill>
                <a:latin typeface="Andale Mono"/>
                <a:cs typeface="Andale Mono"/>
              </a:rPr>
              <a:t>(strings()));</a:t>
            </a:r>
          </a:p>
        </p:txBody>
      </p:sp>
      <p:sp>
        <p:nvSpPr>
          <p:cNvPr id="14" name="TextBox 13"/>
          <p:cNvSpPr txBox="1"/>
          <p:nvPr/>
        </p:nvSpPr>
        <p:spPr>
          <a:xfrm>
            <a:off x="3886200" y="6243935"/>
            <a:ext cx="4784130"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looks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882595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495020"/>
            <a:chOff x="1371600" y="1932057"/>
            <a:chExt cx="1981200" cy="3495020"/>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err="1" smtClean="0">
                  <a:solidFill>
                    <a:schemeClr val="bg2"/>
                  </a:solidFill>
                  <a:latin typeface="Gill Sans"/>
                  <a:cs typeface="Gill Sans"/>
                </a:rPr>
                <a:t>groupByKey</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523220"/>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Collection&lt;V&gt;&gt;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438400" y="2819400"/>
            <a:ext cx="6629400" cy="2123658"/>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 backlinks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docInfos.parallelDo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Pair</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(URL </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docInfo.getLinks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URL.class</a:t>
            </a:r>
            <a:r>
              <a:rPr lang="en-US" sz="1200" b="0" dirty="0">
                <a:solidFill>
                  <a:srgbClr val="000000"/>
                </a:solidFill>
                <a:latin typeface="Andale Mono"/>
                <a:cs typeface="Andale Mono"/>
              </a:rPr>
              <a:t>)</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DocInfo.class</a:t>
            </a:r>
            <a:r>
              <a:rPr lang="en-US" sz="1200" b="0" dirty="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URL,Collection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referringDocInfos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backlinks.groupByKey</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024160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500" b="0" dirty="0" err="1" smtClean="0">
                  <a:solidFill>
                    <a:schemeClr val="bg2"/>
                  </a:solidFill>
                  <a:latin typeface="Gill Sans"/>
                  <a:cs typeface="Gill Sans"/>
                </a:rPr>
                <a:t>combineValues</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a:t>
              </a:r>
              <a:r>
                <a:rPr lang="en-US" sz="1400" b="0" dirty="0" smtClean="0">
                  <a:solidFill>
                    <a:srgbClr val="000000"/>
                  </a:solidFill>
                  <a:latin typeface="Andale Mono"/>
                  <a:cs typeface="Andale Mono"/>
                </a:rPr>
                <a:t>(V, V) </a:t>
              </a:r>
              <a:r>
                <a:rPr lang="en-US" sz="1400" b="0" dirty="0">
                  <a:solidFill>
                    <a:srgbClr val="000000"/>
                  </a:solidFill>
                  <a:latin typeface="Andale Mono"/>
                  <a:cs typeface="Andale Mono"/>
                </a:rPr>
                <a:t/>
              </a:r>
              <a:br>
                <a:rPr lang="en-US" sz="1400" b="0" dirty="0">
                  <a:solidFill>
                    <a:srgbClr val="000000"/>
                  </a:solidFill>
                  <a:latin typeface="Andale Mono"/>
                  <a:cs typeface="Andale Mono"/>
                </a:rPr>
              </a:b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V</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0" name="Straight Arrow Connector 9"/>
            <p:cNvCxnSpPr>
              <a:stCxn id="9" idx="2"/>
              <a:endCxn id="8" idx="0"/>
            </p:cNvCxnSpPr>
            <p:nvPr/>
          </p:nvCxnSpPr>
          <p:spPr bwMode="auto">
            <a:xfrm>
              <a:off x="2362200" y="2455277"/>
              <a:ext cx="0" cy="66892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209800" y="1752600"/>
            <a:ext cx="6858000" cy="4339650"/>
          </a:xfrm>
          <a:prstGeom prst="rect">
            <a:avLst/>
          </a:prstGeom>
          <a:noFill/>
          <a:ln>
            <a:noFill/>
          </a:ln>
        </p:spPr>
        <p:txBody>
          <a:bodyPr wrap="square" rtlCol="0">
            <a:spAutoFit/>
          </a:bodyPr>
          <a:lstStyle/>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 </a:t>
            </a:r>
            <a:r>
              <a:rPr lang="en-US" sz="1200" b="0" dirty="0" err="1" smtClean="0">
                <a:solidFill>
                  <a:srgbClr val="000000"/>
                </a:solidFill>
                <a:latin typeface="Andale Mono"/>
                <a:cs typeface="Andale Mono"/>
              </a:rPr>
              <a:t>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words.parallelDo</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new </a:t>
            </a:r>
            <a:r>
              <a:rPr lang="en-US" sz="1200" b="0" dirty="0" err="1" smtClean="0">
                <a:solidFill>
                  <a:srgbClr val="000000"/>
                </a:solidFill>
                <a:latin typeface="Andale Mono"/>
                <a:cs typeface="Andale Mono"/>
              </a:rPr>
              <a:t>DoFn</a:t>
            </a:r>
            <a:r>
              <a:rPr lang="en-US" sz="1200" b="0" dirty="0" smtClean="0">
                <a:solidFill>
                  <a:srgbClr val="000000"/>
                </a:solidFill>
                <a:latin typeface="Andale Mono"/>
                <a:cs typeface="Andale Mono"/>
              </a:rPr>
              <a:t>&lt;String, 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p>
          <a:p>
            <a:r>
              <a:rPr lang="en-US" sz="1200" b="0" dirty="0" smtClean="0">
                <a:solidFill>
                  <a:srgbClr val="000000"/>
                </a:solidFill>
                <a:latin typeface="Andale Mono"/>
                <a:cs typeface="Andale Mono"/>
              </a:rPr>
              <a:t>      void process(String word,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&lt;Pair&lt;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smtClean="0">
                <a:solidFill>
                  <a:srgbClr val="000000"/>
                </a:solidFill>
                <a:latin typeface="Andale Mono"/>
                <a:cs typeface="Andale Mono"/>
              </a:rPr>
              <a:t>(</a:t>
            </a:r>
            <a:r>
              <a:rPr lang="en-US" sz="1200" b="0" dirty="0" err="1" smtClean="0">
                <a:solidFill>
                  <a:srgbClr val="000000"/>
                </a:solidFill>
                <a:latin typeface="Andale Mono"/>
                <a:cs typeface="Andale Mono"/>
              </a:rPr>
              <a:t>Pair.of</a:t>
            </a:r>
            <a:r>
              <a:rPr lang="en-US" sz="1200" b="0" dirty="0" smtClean="0">
                <a:solidFill>
                  <a:srgbClr val="000000"/>
                </a:solidFill>
                <a:latin typeface="Andale Mono"/>
                <a:cs typeface="Andale Mono"/>
              </a:rPr>
              <a:t>(word, 1));</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 </a:t>
            </a:r>
            <a:r>
              <a:rPr lang="en-US" sz="1200" b="0" dirty="0" err="1" smtClean="0">
                <a:solidFill>
                  <a:srgbClr val="000000"/>
                </a:solidFill>
                <a:latin typeface="Andale Mono"/>
                <a:cs typeface="Andale Mono"/>
              </a:rPr>
              <a:t>tableOf</a:t>
            </a:r>
            <a:r>
              <a:rPr lang="en-US" sz="1200" b="0" dirty="0" smtClean="0">
                <a:solidFill>
                  <a:srgbClr val="000000"/>
                </a:solidFill>
                <a:latin typeface="Andale Mono"/>
                <a:cs typeface="Andale Mono"/>
              </a:rPr>
              <a:t>(strings(), </a:t>
            </a:r>
            <a:r>
              <a:rPr lang="en-US" sz="1200" b="0" dirty="0" err="1" smtClean="0">
                <a:solidFill>
                  <a:srgbClr val="000000"/>
                </a:solidFill>
                <a:latin typeface="Andale Mono"/>
                <a:cs typeface="Andale Mono"/>
              </a:rPr>
              <a:t>ints</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String,Collection</a:t>
            </a:r>
            <a:r>
              <a:rPr lang="en-US" sz="1200" b="0" dirty="0" smtClean="0">
                <a:solidFill>
                  <a:srgbClr val="000000"/>
                </a:solidFill>
                <a:latin typeface="Andale Mono"/>
                <a:cs typeface="Andale Mono"/>
              </a:rPr>
              <a:t>&lt;Integer&gt;&gt; </a:t>
            </a:r>
            <a:r>
              <a:rPr lang="en-US" sz="1200" b="0" dirty="0" err="1" smtClean="0">
                <a:solidFill>
                  <a:srgbClr val="000000"/>
                </a:solidFill>
                <a:latin typeface="Andale Mono"/>
                <a:cs typeface="Andale Mono"/>
              </a:rPr>
              <a:t>groupedWordsWithOnes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wordsWithOnes.groupByKey</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wordCounts</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groupedWordsWithOnes.combineValues</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void process(Pair&lt;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a:t>
            </a:r>
            <a:r>
              <a:rPr lang="en-US" sz="1200" b="0" dirty="0" smtClean="0">
                <a:solidFill>
                  <a:srgbClr val="000000"/>
                </a:solidFill>
                <a:latin typeface="Andale Mono"/>
                <a:cs typeface="Andale Mono"/>
              </a:rPr>
              <a:t>,</a:t>
            </a:r>
          </a:p>
          <a:p>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int</a:t>
            </a:r>
            <a:r>
              <a:rPr lang="en-US" sz="1200" b="0" dirty="0">
                <a:solidFill>
                  <a:srgbClr val="000000"/>
                </a:solidFill>
                <a:latin typeface="Andale Mono"/>
                <a:cs typeface="Andale Mono"/>
              </a:rPr>
              <a:t> sum = 0</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for (Integer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pair.getValue</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sum += </a:t>
            </a:r>
            <a:r>
              <a:rPr lang="en-US" sz="1200" b="0" dirty="0" err="1">
                <a:solidFill>
                  <a:srgbClr val="000000"/>
                </a:solidFill>
                <a:latin typeface="Andale Mono"/>
                <a:cs typeface="Andale Mono"/>
              </a:rPr>
              <a:t>val</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pair.getKey</a:t>
            </a:r>
            <a:r>
              <a:rPr lang="en-US" sz="1200" b="0" dirty="0">
                <a:solidFill>
                  <a:srgbClr val="000000"/>
                </a:solidFill>
                <a:latin typeface="Andale Mono"/>
                <a:cs typeface="Andale Mono"/>
              </a:rPr>
              <a:t>(), sum</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89096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61871"/>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52650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if this assumption is violated?</a:t>
            </a:r>
            <a:endParaRPr lang="en-US" sz="2400" b="0" dirty="0">
              <a:solidFill>
                <a:schemeClr val="bg1"/>
              </a:solidFill>
              <a:latin typeface="Gill Sans"/>
              <a:cs typeface="Gill Sans"/>
            </a:endParaRPr>
          </a:p>
        </p:txBody>
      </p:sp>
      <p:sp>
        <p:nvSpPr>
          <p:cNvPr id="7" name="TextBox 6"/>
          <p:cNvSpPr txBox="1"/>
          <p:nvPr/>
        </p:nvSpPr>
        <p:spPr>
          <a:xfrm>
            <a:off x="0" y="3219271"/>
            <a:ext cx="9144000" cy="830997"/>
          </a:xfrm>
          <a:prstGeom prst="rect">
            <a:avLst/>
          </a:prstGeom>
          <a:noFill/>
        </p:spPr>
        <p:txBody>
          <a:bodyPr wrap="square" rtlCol="0">
            <a:spAutoFit/>
          </a:bodyPr>
          <a:lstStyle/>
          <a:p>
            <a:pPr algn="ctr"/>
            <a:r>
              <a:rPr lang="en-US" sz="2400" b="0" dirty="0" smtClean="0">
                <a:solidFill>
                  <a:srgbClr val="FF0000"/>
                </a:solidFill>
                <a:latin typeface="Gill Sans"/>
                <a:cs typeface="Gill Sans"/>
              </a:rPr>
              <a:t>Pig, Dryad(LINQ), Flume(Java), Spark </a:t>
            </a:r>
          </a:p>
          <a:p>
            <a:pPr algn="ctr"/>
            <a:r>
              <a:rPr lang="en-US" sz="2400" b="0" dirty="0" smtClean="0">
                <a:solidFill>
                  <a:srgbClr val="FF0000"/>
                </a:solidFill>
                <a:latin typeface="Gill Sans"/>
                <a:cs typeface="Gill Sans"/>
              </a:rPr>
              <a:t>are all variations on a theme!</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68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
        <p:nvSpPr>
          <p:cNvPr id="7" name="Title 1"/>
          <p:cNvSpPr txBox="1">
            <a:spLocks/>
          </p:cNvSpPr>
          <p:nvPr/>
        </p:nvSpPr>
        <p:spPr>
          <a:xfrm>
            <a:off x="-533400" y="5867400"/>
            <a:ext cx="102108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2800" b="0" kern="0" dirty="0" smtClean="0">
                <a:latin typeface="Gill Sans"/>
                <a:ea typeface="+mj-ea"/>
                <a:cs typeface="Gill Sans"/>
              </a:rPr>
              <a:t>Remember: Assignment 1 </a:t>
            </a:r>
            <a:r>
              <a:rPr lang="en-US" sz="2800" b="0" kern="0" smtClean="0">
                <a:latin typeface="Gill Sans"/>
                <a:ea typeface="+mj-ea"/>
                <a:cs typeface="Gill Sans"/>
              </a:rPr>
              <a:t>due Thursday 1:00pm</a:t>
            </a:r>
            <a:endParaRPr kumimoji="0" lang="en-US" sz="2800" b="0"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What’s the solution?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Hadoop is great, but it’s really </a:t>
            </a:r>
            <a:r>
              <a:rPr lang="en-US" sz="2400" b="0" dirty="0" err="1" smtClean="0">
                <a:solidFill>
                  <a:schemeClr val="bg1"/>
                </a:solidFill>
                <a:latin typeface="Gill Sans"/>
                <a:cs typeface="Gill Sans"/>
              </a:rPr>
              <a:t>waaaaay</a:t>
            </a:r>
            <a:r>
              <a:rPr lang="en-US" sz="2400" b="0" dirty="0" smtClean="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smtClean="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smtClean="0">
                <a:solidFill>
                  <a:srgbClr val="FF0000"/>
                </a:solidFill>
                <a:latin typeface="Gill Sans"/>
                <a:cs typeface="Gill Sans"/>
              </a:rPr>
              <a:t>Aside: Why not just </a:t>
            </a:r>
            <a:br>
              <a:rPr lang="en-US" sz="2000" b="0" dirty="0" smtClean="0">
                <a:solidFill>
                  <a:srgbClr val="FF0000"/>
                </a:solidFill>
                <a:latin typeface="Gill Sans"/>
                <a:cs typeface="Gill Sans"/>
              </a:rPr>
            </a:br>
            <a:r>
              <a:rPr lang="en-US" sz="2000" b="0" dirty="0" smtClean="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54984</TotalTime>
  <Words>3015</Words>
  <Application>Microsoft Macintosh PowerPoint</Application>
  <PresentationFormat>On-screen Show (4:3)</PresentationFormat>
  <Paragraphs>676</Paragraphs>
  <Slides>66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Andale Mono</vt:lpstr>
      <vt:lpstr>Arial Black</vt:lpstr>
      <vt:lpstr>Calibri</vt:lpstr>
      <vt:lpstr>Gill Sans</vt:lpstr>
      <vt:lpstr>ＭＳ Ｐゴシック</vt:lpstr>
      <vt:lpstr>Wingdings</vt:lpstr>
      <vt:lpstr>Zapf Dingbats</vt: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11714</cp:revision>
  <cp:lastPrinted>2017-01-19T20:32:32Z</cp:lastPrinted>
  <dcterms:created xsi:type="dcterms:W3CDTF">2012-08-31T06:36:49Z</dcterms:created>
  <dcterms:modified xsi:type="dcterms:W3CDTF">2017-01-19T20:32:34Z</dcterms:modified>
  <cp:category/>
</cp:coreProperties>
</file>